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7"/>
  </p:notesMasterIdLst>
  <p:sldIdLst>
    <p:sldId id="349" r:id="rId2"/>
    <p:sldId id="348" r:id="rId3"/>
    <p:sldId id="351" r:id="rId4"/>
    <p:sldId id="302" r:id="rId5"/>
    <p:sldId id="352" r:id="rId6"/>
    <p:sldId id="324" r:id="rId7"/>
    <p:sldId id="326" r:id="rId8"/>
    <p:sldId id="303" r:id="rId9"/>
    <p:sldId id="353" r:id="rId10"/>
    <p:sldId id="354" r:id="rId11"/>
    <p:sldId id="355" r:id="rId12"/>
    <p:sldId id="356" r:id="rId13"/>
    <p:sldId id="279" r:id="rId14"/>
    <p:sldId id="357" r:id="rId15"/>
    <p:sldId id="358" r:id="rId16"/>
    <p:sldId id="359" r:id="rId17"/>
    <p:sldId id="360" r:id="rId18"/>
    <p:sldId id="361" r:id="rId19"/>
    <p:sldId id="362" r:id="rId20"/>
    <p:sldId id="363" r:id="rId21"/>
    <p:sldId id="364" r:id="rId22"/>
    <p:sldId id="262" r:id="rId23"/>
    <p:sldId id="365" r:id="rId24"/>
    <p:sldId id="366" r:id="rId25"/>
    <p:sldId id="284" r:id="rId26"/>
    <p:sldId id="263" r:id="rId27"/>
    <p:sldId id="367" r:id="rId28"/>
    <p:sldId id="264" r:id="rId29"/>
    <p:sldId id="265" r:id="rId30"/>
    <p:sldId id="368" r:id="rId31"/>
    <p:sldId id="369" r:id="rId32"/>
    <p:sldId id="370" r:id="rId33"/>
    <p:sldId id="371" r:id="rId34"/>
    <p:sldId id="372" r:id="rId35"/>
    <p:sldId id="329" r:id="rId3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853" autoAdjust="0"/>
    <p:restoredTop sz="94660"/>
  </p:normalViewPr>
  <p:slideViewPr>
    <p:cSldViewPr>
      <p:cViewPr varScale="1">
        <p:scale>
          <a:sx n="79" d="100"/>
          <a:sy n="79" d="100"/>
        </p:scale>
        <p:origin x="960"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58D07C6-9D06-4B9B-8363-F24E4ED228BF}" type="datetimeFigureOut">
              <a:rPr lang="ar-SA" smtClean="0"/>
              <a:t>04/07/1443</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610AA39-DDF8-49DC-AA5A-4CA1B9EADFE0}" type="slidenum">
              <a:rPr lang="ar-SA" smtClean="0"/>
              <a:t>‹#›</a:t>
            </a:fld>
            <a:endParaRPr lang="ar-SA"/>
          </a:p>
        </p:txBody>
      </p:sp>
    </p:spTree>
    <p:extLst>
      <p:ext uri="{BB962C8B-B14F-4D97-AF65-F5344CB8AC3E}">
        <p14:creationId xmlns:p14="http://schemas.microsoft.com/office/powerpoint/2010/main" val="22076620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610AA39-DDF8-49DC-AA5A-4CA1B9EADFE0}" type="slidenum">
              <a:rPr lang="ar-SA" smtClean="0"/>
              <a:t>7</a:t>
            </a:fld>
            <a:endParaRPr lang="ar-SA"/>
          </a:p>
        </p:txBody>
      </p:sp>
    </p:spTree>
    <p:extLst>
      <p:ext uri="{BB962C8B-B14F-4D97-AF65-F5344CB8AC3E}">
        <p14:creationId xmlns:p14="http://schemas.microsoft.com/office/powerpoint/2010/main" val="3029441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FC93FBB2-4F93-48EF-925D-D7622B8528B3}" type="uaqdatetime1">
              <a:rPr lang="ar-SA" smtClean="0"/>
              <a:t>04/07/1443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D1B93C36-4233-4A94-B9EE-7B9DC07BA3DF}" type="uaqdatetime1">
              <a:rPr lang="ar-SA" smtClean="0"/>
              <a:t>04/07/1443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BF97567A-E4E3-4573-8F17-85DC76F2F99D}" type="uaqdatetime1">
              <a:rPr lang="ar-SA" smtClean="0"/>
              <a:t>04/07/1443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7638437-D856-438C-A8E8-E283C395112F}" type="uaqdatetime1">
              <a:rPr lang="ar-SA" smtClean="0"/>
              <a:t>04/07/1443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52445577-2114-4A4F-B7DA-E9A87BEA761F}" type="uaqdatetime1">
              <a:rPr lang="ar-SA" smtClean="0"/>
              <a:t>04/07/1443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AE220A91-7E84-4D51-B781-8EAC1681A09D}" type="uaqdatetime1">
              <a:rPr lang="ar-SA" smtClean="0"/>
              <a:t>04/07/1443</a:t>
            </a:fld>
            <a:endParaRPr lang="ar-SA"/>
          </a:p>
        </p:txBody>
      </p:sp>
      <p:sp>
        <p:nvSpPr>
          <p:cNvPr id="6" name="عنصر نائب للتذييل 5"/>
          <p:cNvSpPr>
            <a:spLocks noGrp="1"/>
          </p:cNvSpPr>
          <p:nvPr>
            <p:ph type="ftr" sz="quarter" idx="11"/>
          </p:nvPr>
        </p:nvSpPr>
        <p:spPr/>
        <p:txBody>
          <a:bodyPr/>
          <a:lstStyle/>
          <a:p>
            <a:r>
              <a:rPr lang="en-US"/>
              <a:t>University of Basrah-College of Medicine-Physiology Department</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37A5EEF6-8616-4D89-8E07-6D93B5EF3D2B}" type="uaqdatetime1">
              <a:rPr lang="ar-SA" smtClean="0"/>
              <a:t>04/07/1443</a:t>
            </a:fld>
            <a:endParaRPr lang="ar-SA"/>
          </a:p>
        </p:txBody>
      </p:sp>
      <p:sp>
        <p:nvSpPr>
          <p:cNvPr id="8" name="عنصر نائب للتذييل 7"/>
          <p:cNvSpPr>
            <a:spLocks noGrp="1"/>
          </p:cNvSpPr>
          <p:nvPr>
            <p:ph type="ftr" sz="quarter" idx="11"/>
          </p:nvPr>
        </p:nvSpPr>
        <p:spPr/>
        <p:txBody>
          <a:bodyPr/>
          <a:lstStyle/>
          <a:p>
            <a:r>
              <a:rPr lang="en-US"/>
              <a:t>University of Basrah-College of Medicine-Physiology Department</a:t>
            </a:r>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71E410D7-B695-4E55-A1E3-034FB5401C57}" type="uaqdatetime1">
              <a:rPr lang="ar-SA" smtClean="0"/>
              <a:t>04/07/1443</a:t>
            </a:fld>
            <a:endParaRPr lang="ar-SA"/>
          </a:p>
        </p:txBody>
      </p:sp>
      <p:sp>
        <p:nvSpPr>
          <p:cNvPr id="4" name="عنصر نائب للتذييل 3"/>
          <p:cNvSpPr>
            <a:spLocks noGrp="1"/>
          </p:cNvSpPr>
          <p:nvPr>
            <p:ph type="ftr" sz="quarter" idx="11"/>
          </p:nvPr>
        </p:nvSpPr>
        <p:spPr/>
        <p:txBody>
          <a:bodyPr/>
          <a:lstStyle/>
          <a:p>
            <a:r>
              <a:rPr lang="en-US"/>
              <a:t>University of Basrah-College of Medicine-Physiology Department</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B3A70A7-6465-46B7-A125-276901D110A0}" type="uaqdatetime1">
              <a:rPr lang="ar-SA" smtClean="0"/>
              <a:t>04/07/1443</a:t>
            </a:fld>
            <a:endParaRPr lang="ar-SA"/>
          </a:p>
        </p:txBody>
      </p:sp>
      <p:sp>
        <p:nvSpPr>
          <p:cNvPr id="3" name="عنصر نائب للتذييل 2"/>
          <p:cNvSpPr>
            <a:spLocks noGrp="1"/>
          </p:cNvSpPr>
          <p:nvPr>
            <p:ph type="ftr" sz="quarter" idx="11"/>
          </p:nvPr>
        </p:nvSpPr>
        <p:spPr/>
        <p:txBody>
          <a:bodyPr/>
          <a:lstStyle/>
          <a:p>
            <a:r>
              <a:rPr lang="en-US"/>
              <a:t>University of Basrah-College of Medicine-Physiology Department</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38807E4C-7C4D-4E12-980A-CEF7CD0E6FFB}" type="uaqdatetime1">
              <a:rPr lang="ar-SA" smtClean="0"/>
              <a:t>04/07/1443</a:t>
            </a:fld>
            <a:endParaRPr lang="ar-SA"/>
          </a:p>
        </p:txBody>
      </p:sp>
      <p:sp>
        <p:nvSpPr>
          <p:cNvPr id="6" name="عنصر نائب للتذييل 5"/>
          <p:cNvSpPr>
            <a:spLocks noGrp="1"/>
          </p:cNvSpPr>
          <p:nvPr>
            <p:ph type="ftr" sz="quarter" idx="11"/>
          </p:nvPr>
        </p:nvSpPr>
        <p:spPr/>
        <p:txBody>
          <a:bodyPr/>
          <a:lstStyle/>
          <a:p>
            <a:r>
              <a:rPr lang="en-US"/>
              <a:t>University of Basrah-College of Medicine-Physiology Department</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D8D86D2-1B0A-4347-AC91-4B2F4FD17090}" type="uaqdatetime1">
              <a:rPr lang="ar-SA" smtClean="0"/>
              <a:t>04/07/1443</a:t>
            </a:fld>
            <a:endParaRPr lang="ar-SA"/>
          </a:p>
        </p:txBody>
      </p:sp>
      <p:sp>
        <p:nvSpPr>
          <p:cNvPr id="6" name="عنصر نائب للتذييل 5"/>
          <p:cNvSpPr>
            <a:spLocks noGrp="1"/>
          </p:cNvSpPr>
          <p:nvPr>
            <p:ph type="ftr" sz="quarter" idx="11"/>
          </p:nvPr>
        </p:nvSpPr>
        <p:spPr/>
        <p:txBody>
          <a:bodyPr/>
          <a:lstStyle/>
          <a:p>
            <a:r>
              <a:rPr lang="en-US"/>
              <a:t>University of Basrah-College of Medicine-Physiology Department</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1334D7B-E823-444F-A1D8-F601DC988B74}" type="uaqdatetime1">
              <a:rPr lang="ar-SA" smtClean="0"/>
              <a:t>04/07/1443</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a:t>University of Basrah-College of Medicine-Physiology Department</a:t>
            </a: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0"/>
            <a:ext cx="7200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HP\Desktop\fifth_copy_400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2842" y="182564"/>
            <a:ext cx="1521158"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صورة 1" descr="C:\Users\haithemjwad\Desktop\شعار جامعة البصرة.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884" y="228600"/>
            <a:ext cx="1376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6"/>
          <p:cNvSpPr/>
          <p:nvPr/>
        </p:nvSpPr>
        <p:spPr>
          <a:xfrm>
            <a:off x="-72008" y="1427637"/>
            <a:ext cx="9144000" cy="523875"/>
          </a:xfrm>
          <a:prstGeom prst="rect">
            <a:avLst/>
          </a:prstGeom>
        </p:spPr>
        <p:txBody>
          <a:bodyPr>
            <a:spAutoFit/>
          </a:bodyPr>
          <a:lstStyle/>
          <a:p>
            <a:pPr algn="ctr" rtl="0">
              <a:defRPr/>
            </a:pPr>
            <a:r>
              <a:rPr lang="en-US" sz="2800" b="1" kern="10" dirty="0">
                <a:ln w="9525">
                  <a:noFill/>
                  <a:round/>
                  <a:headEnd/>
                  <a:tailEnd/>
                </a:ln>
                <a:solidFill>
                  <a:schemeClr val="bg1"/>
                </a:solidFill>
                <a:latin typeface="Times New Roman" pitchFamily="18" charset="0"/>
                <a:cs typeface="Times New Roman" pitchFamily="18" charset="0"/>
              </a:rPr>
              <a:t>Medical physics- first year </a:t>
            </a:r>
            <a:endParaRPr lang="en-AU" sz="2800" b="1" kern="10" dirty="0">
              <a:ln w="9525">
                <a:noFill/>
                <a:round/>
                <a:headEnd/>
                <a:tailEnd/>
              </a:ln>
              <a:solidFill>
                <a:schemeClr val="bg1"/>
              </a:solidFill>
              <a:latin typeface="Times New Roman" pitchFamily="18" charset="0"/>
              <a:cs typeface="Times New Roman" pitchFamily="18" charset="0"/>
            </a:endParaRPr>
          </a:p>
        </p:txBody>
      </p:sp>
      <p:sp>
        <p:nvSpPr>
          <p:cNvPr id="9" name="مستطيل 4"/>
          <p:cNvSpPr/>
          <p:nvPr/>
        </p:nvSpPr>
        <p:spPr>
          <a:xfrm>
            <a:off x="210884" y="5013861"/>
            <a:ext cx="4680520" cy="1323439"/>
          </a:xfrm>
          <a:prstGeom prst="rect">
            <a:avLst/>
          </a:prstGeom>
        </p:spPr>
        <p:txBody>
          <a:bodyPr wrap="square">
            <a:spAutoFit/>
          </a:bodyPr>
          <a:lstStyle/>
          <a:p>
            <a:pPr algn="l" rtl="0">
              <a:defRPr/>
            </a:pPr>
            <a:r>
              <a:rPr lang="en-US" sz="2000" b="1" kern="10" dirty="0">
                <a:ln w="9525">
                  <a:noFill/>
                  <a:round/>
                  <a:headEnd/>
                  <a:tailEnd/>
                </a:ln>
                <a:solidFill>
                  <a:srgbClr val="FF0000"/>
                </a:solidFill>
                <a:effectLst>
                  <a:prstShdw prst="shdw17" dist="17961" dir="2700000">
                    <a:srgbClr val="003D5C"/>
                  </a:prstShdw>
                </a:effectLst>
                <a:latin typeface="Times New Roman" pitchFamily="18" charset="0"/>
                <a:cs typeface="Times New Roman" pitchFamily="18" charset="0"/>
              </a:rPr>
              <a:t> </a:t>
            </a:r>
            <a:r>
              <a:rPr lang="en-US" sz="2000" b="1" kern="10" dirty="0">
                <a:ln w="9525">
                  <a:noFill/>
                  <a:round/>
                  <a:headEnd/>
                  <a:tailEnd/>
                </a:ln>
                <a:latin typeface="Times New Roman" pitchFamily="18" charset="0"/>
                <a:cs typeface="Times New Roman" pitchFamily="18" charset="0"/>
              </a:rPr>
              <a:t>By: </a:t>
            </a:r>
            <a:r>
              <a:rPr lang="en-US" sz="2000" b="1" dirty="0" err="1">
                <a:latin typeface="Times New Roman" pitchFamily="18" charset="0"/>
                <a:cs typeface="Times New Roman" pitchFamily="18" charset="0"/>
              </a:rPr>
              <a:t>Dr.Mohammed</a:t>
            </a:r>
            <a:r>
              <a:rPr lang="en-US" sz="2000" b="1" dirty="0">
                <a:latin typeface="Times New Roman" pitchFamily="18" charset="0"/>
                <a:cs typeface="Times New Roman" pitchFamily="18" charset="0"/>
              </a:rPr>
              <a:t> Ali Jaber</a:t>
            </a:r>
            <a:endParaRPr lang="en-US" sz="2000" b="1" kern="10" dirty="0">
              <a:ln w="9525">
                <a:noFill/>
                <a:round/>
                <a:headEnd/>
                <a:tailEnd/>
              </a:ln>
              <a:latin typeface="Times New Roman" pitchFamily="18" charset="0"/>
              <a:cs typeface="Times New Roman" pitchFamily="18" charset="0"/>
            </a:endParaRPr>
          </a:p>
          <a:p>
            <a:pPr algn="l" rtl="0">
              <a:defRPr/>
            </a:pPr>
            <a:r>
              <a:rPr lang="en-US" sz="2000" b="1" kern="10" dirty="0">
                <a:ln w="9525">
                  <a:noFill/>
                  <a:round/>
                  <a:headEnd/>
                  <a:tailEnd/>
                </a:ln>
                <a:latin typeface="Times New Roman" pitchFamily="18" charset="0"/>
                <a:cs typeface="Times New Roman" pitchFamily="18" charset="0"/>
              </a:rPr>
              <a:t>Physiology Department</a:t>
            </a:r>
          </a:p>
          <a:p>
            <a:pPr algn="l" rtl="0">
              <a:defRPr/>
            </a:pPr>
            <a:r>
              <a:rPr lang="en-US" sz="2000" b="1" kern="10" dirty="0">
                <a:ln w="9525">
                  <a:noFill/>
                  <a:round/>
                  <a:headEnd/>
                  <a:tailEnd/>
                </a:ln>
                <a:latin typeface="Times New Roman" pitchFamily="18" charset="0"/>
                <a:cs typeface="Times New Roman" pitchFamily="18" charset="0"/>
              </a:rPr>
              <a:t>College of Medicine</a:t>
            </a:r>
          </a:p>
          <a:p>
            <a:pPr algn="l" rtl="0">
              <a:defRPr/>
            </a:pPr>
            <a:r>
              <a:rPr lang="en-US" sz="2000" b="1" kern="10" dirty="0">
                <a:ln w="9525">
                  <a:noFill/>
                  <a:round/>
                  <a:headEnd/>
                  <a:tailEnd/>
                </a:ln>
                <a:latin typeface="Times New Roman" pitchFamily="18" charset="0"/>
                <a:cs typeface="Times New Roman" pitchFamily="18" charset="0"/>
              </a:rPr>
              <a:t>University of Basrah</a:t>
            </a:r>
            <a:endParaRPr lang="en-AU" sz="2400" b="1" kern="10" dirty="0">
              <a:ln w="9525">
                <a:noFill/>
                <a:round/>
                <a:headEnd/>
                <a:tailEnd/>
              </a:ln>
              <a:latin typeface="Times New Roman" pitchFamily="18" charset="0"/>
              <a:cs typeface="Times New Roman" pitchFamily="18" charset="0"/>
            </a:endParaRPr>
          </a:p>
        </p:txBody>
      </p:sp>
      <p:sp>
        <p:nvSpPr>
          <p:cNvPr id="11" name="عنوان 1"/>
          <p:cNvSpPr>
            <a:spLocks noGrp="1"/>
          </p:cNvSpPr>
          <p:nvPr>
            <p:ph type="ctrTitle"/>
          </p:nvPr>
        </p:nvSpPr>
        <p:spPr>
          <a:xfrm>
            <a:off x="2051720" y="2603108"/>
            <a:ext cx="5286412" cy="2398719"/>
          </a:xfrm>
        </p:spPr>
        <p:txBody>
          <a:bodyPr>
            <a:noAutofit/>
          </a:bodyPr>
          <a:lstStyle/>
          <a:p>
            <a:pPr rtl="0"/>
            <a:r>
              <a:rPr lang="en-US" b="1" dirty="0">
                <a:solidFill>
                  <a:srgbClr val="0070C0"/>
                </a:solidFill>
                <a:latin typeface="Times New Roman" pitchFamily="18" charset="0"/>
                <a:cs typeface="Times New Roman" pitchFamily="18" charset="0"/>
              </a:rPr>
              <a:t>L</a:t>
            </a:r>
            <a:r>
              <a:rPr lang="en-US" b="1" dirty="0">
                <a:solidFill>
                  <a:srgbClr val="FF0000"/>
                </a:solidFill>
                <a:latin typeface="Times New Roman" pitchFamily="18" charset="0"/>
                <a:cs typeface="Times New Roman" pitchFamily="18" charset="0"/>
              </a:rPr>
              <a:t>8</a:t>
            </a:r>
            <a:br>
              <a:rPr lang="en-US" b="1" dirty="0">
                <a:solidFill>
                  <a:srgbClr val="0070C0"/>
                </a:solidFill>
                <a:latin typeface="Times New Roman" pitchFamily="18" charset="0"/>
                <a:cs typeface="Times New Roman" pitchFamily="18" charset="0"/>
              </a:rPr>
            </a:br>
            <a:r>
              <a:rPr lang="en-US" b="1" dirty="0">
                <a:solidFill>
                  <a:srgbClr val="0070C0"/>
                </a:solidFill>
                <a:latin typeface="Times New Roman" pitchFamily="18" charset="0"/>
                <a:cs typeface="Times New Roman" pitchFamily="18" charset="0"/>
              </a:rPr>
              <a:t>Phys</a:t>
            </a:r>
            <a:r>
              <a:rPr lang="en-US" b="1" dirty="0">
                <a:solidFill>
                  <a:srgbClr val="FF0000"/>
                </a:solidFill>
                <a:latin typeface="Times New Roman" pitchFamily="18" charset="0"/>
                <a:cs typeface="Times New Roman" pitchFamily="18" charset="0"/>
              </a:rPr>
              <a:t>ics</a:t>
            </a:r>
            <a:r>
              <a:rPr lang="en-US" b="1" dirty="0">
                <a:solidFill>
                  <a:srgbClr val="0070C0"/>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of</a:t>
            </a:r>
            <a:r>
              <a:rPr lang="en-US" b="1" dirty="0">
                <a:solidFill>
                  <a:srgbClr val="0070C0"/>
                </a:solidFill>
                <a:latin typeface="Times New Roman" pitchFamily="18" charset="0"/>
                <a:cs typeface="Times New Roman" pitchFamily="18" charset="0"/>
              </a:rPr>
              <a:t> </a:t>
            </a:r>
            <a:br>
              <a:rPr lang="en-US" b="1" dirty="0">
                <a:solidFill>
                  <a:srgbClr val="0070C0"/>
                </a:solidFill>
                <a:latin typeface="Times New Roman" pitchFamily="18" charset="0"/>
                <a:cs typeface="Times New Roman" pitchFamily="18" charset="0"/>
              </a:rPr>
            </a:br>
            <a:r>
              <a:rPr lang="en-US" b="1" dirty="0">
                <a:solidFill>
                  <a:srgbClr val="0070C0"/>
                </a:solidFill>
                <a:latin typeface="Times New Roman" pitchFamily="18" charset="0"/>
                <a:cs typeface="Times New Roman" pitchFamily="18" charset="0"/>
              </a:rPr>
              <a:t>the cardi</a:t>
            </a:r>
            <a:r>
              <a:rPr lang="en-US" b="1" dirty="0">
                <a:solidFill>
                  <a:srgbClr val="FF0000"/>
                </a:solidFill>
                <a:latin typeface="Times New Roman" pitchFamily="18" charset="0"/>
                <a:cs typeface="Times New Roman" pitchFamily="18" charset="0"/>
              </a:rPr>
              <a:t>ovascular</a:t>
            </a:r>
            <a:br>
              <a:rPr lang="en-US" b="1" dirty="0">
                <a:solidFill>
                  <a:srgbClr val="0070C0"/>
                </a:solidFill>
                <a:latin typeface="Times New Roman" pitchFamily="18" charset="0"/>
                <a:cs typeface="Times New Roman" pitchFamily="18" charset="0"/>
              </a:rPr>
            </a:br>
            <a:r>
              <a:rPr lang="en-US" b="1" dirty="0">
                <a:solidFill>
                  <a:srgbClr val="0070C0"/>
                </a:solidFill>
                <a:latin typeface="Times New Roman" pitchFamily="18" charset="0"/>
                <a:cs typeface="Times New Roman" pitchFamily="18" charset="0"/>
              </a:rPr>
              <a:t>sys</a:t>
            </a:r>
            <a:r>
              <a:rPr lang="en-US" b="1" dirty="0">
                <a:solidFill>
                  <a:srgbClr val="FF0000"/>
                </a:solidFill>
                <a:latin typeface="Times New Roman" pitchFamily="18" charset="0"/>
                <a:cs typeface="Times New Roman" pitchFamily="18" charset="0"/>
              </a:rPr>
              <a:t>tem</a:t>
            </a:r>
          </a:p>
        </p:txBody>
      </p:sp>
      <p:sp>
        <p:nvSpPr>
          <p:cNvPr id="2" name="Footer Placeholder 1">
            <a:extLst>
              <a:ext uri="{FF2B5EF4-FFF2-40B4-BE49-F238E27FC236}">
                <a16:creationId xmlns:a16="http://schemas.microsoft.com/office/drawing/2014/main" id="{DAFA9C81-D565-44A5-90C6-186FACE1F9CC}"/>
              </a:ext>
            </a:extLst>
          </p:cNvPr>
          <p:cNvSpPr>
            <a:spLocks noGrp="1"/>
          </p:cNvSpPr>
          <p:nvPr>
            <p:ph type="ftr" sz="quarter" idx="11"/>
          </p:nvPr>
        </p:nvSpPr>
        <p:spPr/>
        <p:txBody>
          <a:bodyPr/>
          <a:lstStyle/>
          <a:p>
            <a:r>
              <a:rPr lang="en-US"/>
              <a:t>University of Basrah-College of Medicine-Physiology Department</a:t>
            </a:r>
            <a:endParaRPr lang="ar-SA"/>
          </a:p>
        </p:txBody>
      </p:sp>
      <p:sp>
        <p:nvSpPr>
          <p:cNvPr id="3" name="Slide Number Placeholder 2">
            <a:extLst>
              <a:ext uri="{FF2B5EF4-FFF2-40B4-BE49-F238E27FC236}">
                <a16:creationId xmlns:a16="http://schemas.microsoft.com/office/drawing/2014/main" id="{B43C1DB2-3701-4ABE-A45C-E616682DD5F4}"/>
              </a:ext>
            </a:extLst>
          </p:cNvPr>
          <p:cNvSpPr>
            <a:spLocks noGrp="1"/>
          </p:cNvSpPr>
          <p:nvPr>
            <p:ph type="sldNum" sz="quarter" idx="12"/>
          </p:nvPr>
        </p:nvSpPr>
        <p:spPr/>
        <p:txBody>
          <a:bodyPr/>
          <a:lstStyle/>
          <a:p>
            <a:fld id="{0B34F065-1154-456A-91E3-76DE8E75E17B}" type="slidenum">
              <a:rPr lang="ar-SA" smtClean="0"/>
              <a:pPr/>
              <a:t>1</a:t>
            </a:fld>
            <a:endParaRPr lang="ar-SA"/>
          </a:p>
        </p:txBody>
      </p:sp>
    </p:spTree>
    <p:extLst>
      <p:ext uri="{BB962C8B-B14F-4D97-AF65-F5344CB8AC3E}">
        <p14:creationId xmlns:p14="http://schemas.microsoft.com/office/powerpoint/2010/main" val="211909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10</a:t>
            </a:fld>
            <a:endParaRPr lang="ar-SA"/>
          </a:p>
        </p:txBody>
      </p:sp>
      <p:sp>
        <p:nvSpPr>
          <p:cNvPr id="4" name="مستطيل 3"/>
          <p:cNvSpPr/>
          <p:nvPr/>
        </p:nvSpPr>
        <p:spPr>
          <a:xfrm>
            <a:off x="457200" y="260648"/>
            <a:ext cx="8435280" cy="830997"/>
          </a:xfrm>
          <a:prstGeom prst="rect">
            <a:avLst/>
          </a:prstGeom>
        </p:spPr>
        <p:txBody>
          <a:bodyPr wrap="square">
            <a:spAutoFit/>
          </a:bodyPr>
          <a:lstStyle/>
          <a:p>
            <a:pPr algn="l" rtl="0"/>
            <a:r>
              <a:rPr lang="en-US" sz="2400" b="1" dirty="0">
                <a:latin typeface="Times New Roman" panose="02020603050405020304" pitchFamily="18" charset="0"/>
                <a:ea typeface="Times New Roman" panose="02020603050405020304" pitchFamily="18" charset="0"/>
              </a:rPr>
              <a:t>The blood volume is not uniformly divided between the pulmonary and systemic circulation, but it is:</a:t>
            </a:r>
            <a:endParaRPr lang="ar-SA" sz="2400" dirty="0"/>
          </a:p>
        </p:txBody>
      </p:sp>
      <p:pic>
        <p:nvPicPr>
          <p:cNvPr id="5" name="صورة 4"/>
          <p:cNvPicPr>
            <a:picLocks noChangeAspect="1"/>
          </p:cNvPicPr>
          <p:nvPr/>
        </p:nvPicPr>
        <p:blipFill>
          <a:blip r:embed="rId2"/>
          <a:stretch>
            <a:fillRect/>
          </a:stretch>
        </p:blipFill>
        <p:spPr>
          <a:xfrm>
            <a:off x="683568" y="1484784"/>
            <a:ext cx="7848871" cy="4536504"/>
          </a:xfrm>
          <a:prstGeom prst="rect">
            <a:avLst/>
          </a:prstGeom>
        </p:spPr>
      </p:pic>
    </p:spTree>
    <p:extLst>
      <p:ext uri="{BB962C8B-B14F-4D97-AF65-F5344CB8AC3E}">
        <p14:creationId xmlns:p14="http://schemas.microsoft.com/office/powerpoint/2010/main" val="599998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11</a:t>
            </a:fld>
            <a:endParaRPr lang="ar-SA"/>
          </a:p>
        </p:txBody>
      </p:sp>
      <p:sp>
        <p:nvSpPr>
          <p:cNvPr id="4" name="مستطيل 3"/>
          <p:cNvSpPr/>
          <p:nvPr/>
        </p:nvSpPr>
        <p:spPr>
          <a:xfrm>
            <a:off x="107504" y="0"/>
            <a:ext cx="9036496" cy="941796"/>
          </a:xfrm>
          <a:prstGeom prst="rect">
            <a:avLst/>
          </a:prstGeom>
        </p:spPr>
        <p:txBody>
          <a:bodyPr wrap="square">
            <a:spAutoFit/>
          </a:bodyPr>
          <a:lstStyle/>
          <a:p>
            <a:pPr algn="l" rtl="0">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Example: </a:t>
            </a:r>
            <a:r>
              <a:rPr lang="en-US" sz="2400" b="1" dirty="0">
                <a:latin typeface="Times New Roman" panose="02020603050405020304" pitchFamily="18" charset="0"/>
                <a:ea typeface="Times New Roman" panose="02020603050405020304" pitchFamily="18" charset="0"/>
                <a:cs typeface="Arial" panose="020B0604020202020204" pitchFamily="34" charset="0"/>
              </a:rPr>
              <a:t>Calculate the mass of the blood in all circulation of a person his body mass is 80Kg?</a:t>
            </a:r>
            <a:endParaRPr lang="en-US" dirty="0">
              <a:effectLst/>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5" name="جدول 4"/>
          <p:cNvGraphicFramePr>
            <a:graphicFrameLocks noGrp="1"/>
          </p:cNvGraphicFramePr>
          <p:nvPr>
            <p:extLst>
              <p:ext uri="{D42A27DB-BD31-4B8C-83A1-F6EECF244321}">
                <p14:modId xmlns:p14="http://schemas.microsoft.com/office/powerpoint/2010/main" val="3966380283"/>
              </p:ext>
            </p:extLst>
          </p:nvPr>
        </p:nvGraphicFramePr>
        <p:xfrm>
          <a:off x="107504" y="1340768"/>
          <a:ext cx="9036495" cy="4306497"/>
        </p:xfrm>
        <a:graphic>
          <a:graphicData uri="http://schemas.openxmlformats.org/drawingml/2006/table">
            <a:tbl>
              <a:tblPr firstRow="1" firstCol="1" bandRow="1"/>
              <a:tblGrid>
                <a:gridCol w="1481505">
                  <a:extLst>
                    <a:ext uri="{9D8B030D-6E8A-4147-A177-3AD203B41FA5}">
                      <a16:colId xmlns:a16="http://schemas.microsoft.com/office/drawing/2014/main" val="20000"/>
                    </a:ext>
                  </a:extLst>
                </a:gridCol>
                <a:gridCol w="1503926">
                  <a:extLst>
                    <a:ext uri="{9D8B030D-6E8A-4147-A177-3AD203B41FA5}">
                      <a16:colId xmlns:a16="http://schemas.microsoft.com/office/drawing/2014/main" val="20001"/>
                    </a:ext>
                  </a:extLst>
                </a:gridCol>
                <a:gridCol w="1520311">
                  <a:extLst>
                    <a:ext uri="{9D8B030D-6E8A-4147-A177-3AD203B41FA5}">
                      <a16:colId xmlns:a16="http://schemas.microsoft.com/office/drawing/2014/main" val="20002"/>
                    </a:ext>
                  </a:extLst>
                </a:gridCol>
                <a:gridCol w="1513412">
                  <a:extLst>
                    <a:ext uri="{9D8B030D-6E8A-4147-A177-3AD203B41FA5}">
                      <a16:colId xmlns:a16="http://schemas.microsoft.com/office/drawing/2014/main" val="20003"/>
                    </a:ext>
                  </a:extLst>
                </a:gridCol>
                <a:gridCol w="1290777">
                  <a:extLst>
                    <a:ext uri="{9D8B030D-6E8A-4147-A177-3AD203B41FA5}">
                      <a16:colId xmlns:a16="http://schemas.microsoft.com/office/drawing/2014/main" val="20004"/>
                    </a:ext>
                  </a:extLst>
                </a:gridCol>
                <a:gridCol w="1726564">
                  <a:extLst>
                    <a:ext uri="{9D8B030D-6E8A-4147-A177-3AD203B41FA5}">
                      <a16:colId xmlns:a16="http://schemas.microsoft.com/office/drawing/2014/main" val="20005"/>
                    </a:ext>
                  </a:extLst>
                </a:gridCol>
              </a:tblGrid>
              <a:tr h="1026114">
                <a:tc gridSpan="6">
                  <a:txBody>
                    <a:bodyPr/>
                    <a:lstStyle/>
                    <a:p>
                      <a:pPr algn="ctr" rtl="1">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Mass of Blood</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rtl="0">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80x7/100 = 5.6kg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0000"/>
                  </a:ext>
                </a:extLst>
              </a:tr>
              <a:tr h="1026114">
                <a:tc gridSpan="3">
                  <a:txBody>
                    <a:bodyPr/>
                    <a:lstStyle/>
                    <a:p>
                      <a:pPr algn="ctr" rtl="1">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Mass of Blood in Systemic Circulation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rtl="0">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5.6x80/100 = 4.48kg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gridSpan="3">
                  <a:txBody>
                    <a:bodyPr/>
                    <a:lstStyle/>
                    <a:p>
                      <a:pPr algn="ctr" rtl="1">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Mass of Blood in Pulmonary Circulation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rtl="0">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5.6x20/100 = 1.12kg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0001"/>
                  </a:ext>
                </a:extLst>
              </a:tr>
              <a:tr h="2052229">
                <a:tc>
                  <a:txBody>
                    <a:bodyPr/>
                    <a:lstStyle/>
                    <a:p>
                      <a:pPr algn="l" rtl="0">
                        <a:lnSpc>
                          <a:spcPct val="115000"/>
                        </a:lnSpc>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Arteries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4.48x15/100 </a:t>
                      </a:r>
                      <a:endParaRPr lang="ar-IQ"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0.672kg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15000"/>
                        </a:lnSpc>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Capillaries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1">
                        <a:lnSpc>
                          <a:spcPct val="115000"/>
                        </a:lnSpc>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x10/100</a:t>
                      </a:r>
                      <a:r>
                        <a:rPr lang="ar-IQ"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4.48</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0.448kg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15000"/>
                        </a:lnSpc>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Veins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1">
                        <a:lnSpc>
                          <a:spcPct val="115000"/>
                        </a:lnSpc>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x75/100</a:t>
                      </a:r>
                      <a:r>
                        <a:rPr lang="ar-IQ"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4.48</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3.360kg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15000"/>
                        </a:lnSpc>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Arteries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1">
                        <a:lnSpc>
                          <a:spcPct val="115000"/>
                        </a:lnSpc>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x46.5/100</a:t>
                      </a:r>
                      <a:r>
                        <a:rPr lang="ar-IQ"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1.12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0.521kg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15000"/>
                        </a:lnSpc>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Capillaries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1">
                        <a:lnSpc>
                          <a:spcPct val="115000"/>
                        </a:lnSpc>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x7/100</a:t>
                      </a:r>
                      <a:r>
                        <a:rPr lang="ar-SA"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1.12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0.078kg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15000"/>
                        </a:lnSpc>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Veins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1">
                        <a:lnSpc>
                          <a:spcPct val="115000"/>
                        </a:lnSpc>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x46.5/100</a:t>
                      </a:r>
                      <a:r>
                        <a:rPr lang="ar-IQ"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1.12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0.521kg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36056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12</a:t>
            </a:fld>
            <a:endParaRPr lang="ar-SA"/>
          </a:p>
        </p:txBody>
      </p:sp>
      <p:sp>
        <p:nvSpPr>
          <p:cNvPr id="4" name="مستطيل 3"/>
          <p:cNvSpPr/>
          <p:nvPr/>
        </p:nvSpPr>
        <p:spPr>
          <a:xfrm>
            <a:off x="457200" y="404664"/>
            <a:ext cx="7211144" cy="1791260"/>
          </a:xfrm>
          <a:prstGeom prst="rect">
            <a:avLst/>
          </a:prstGeom>
        </p:spPr>
        <p:txBody>
          <a:bodyPr wrap="square">
            <a:spAutoFit/>
          </a:bodyPr>
          <a:lstStyle/>
          <a:p>
            <a:pPr algn="l" rtl="0">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H.W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The mass of the pulmonary blood of a person is 1.5kg, find: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1) The mass of this person?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2) The mass of his systemic blood?</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6439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60038" y="817477"/>
            <a:ext cx="8568952" cy="830997"/>
          </a:xfrm>
          <a:prstGeom prst="rect">
            <a:avLst/>
          </a:prstGeom>
        </p:spPr>
        <p:txBody>
          <a:bodyPr wrap="square">
            <a:spAutoFit/>
          </a:bodyPr>
          <a:lstStyle/>
          <a:p>
            <a:pPr algn="l" rtl="0"/>
            <a:r>
              <a:rPr lang="en-US" sz="2400" b="1" dirty="0">
                <a:latin typeface="Times New Roman" pitchFamily="18" charset="0"/>
                <a:cs typeface="Times New Roman" pitchFamily="18" charset="0"/>
              </a:rPr>
              <a:t>In major arteries the pressure varies from one point to another because of </a:t>
            </a:r>
            <a:r>
              <a:rPr lang="en-US" sz="2400" b="1" dirty="0">
                <a:solidFill>
                  <a:srgbClr val="FF0000"/>
                </a:solidFill>
                <a:latin typeface="Times New Roman" pitchFamily="18" charset="0"/>
                <a:cs typeface="Times New Roman" pitchFamily="18" charset="0"/>
              </a:rPr>
              <a:t>gravitational forces</a:t>
            </a:r>
            <a:r>
              <a:rPr lang="en-US" sz="2400" b="1" dirty="0">
                <a:latin typeface="Times New Roman" pitchFamily="18" charset="0"/>
                <a:cs typeface="Times New Roman" pitchFamily="18" charset="0"/>
              </a:rPr>
              <a:t>. </a:t>
            </a:r>
          </a:p>
        </p:txBody>
      </p:sp>
      <p:sp>
        <p:nvSpPr>
          <p:cNvPr id="6" name="مستطيل 5"/>
          <p:cNvSpPr/>
          <p:nvPr/>
        </p:nvSpPr>
        <p:spPr>
          <a:xfrm>
            <a:off x="160038" y="61113"/>
            <a:ext cx="8300394" cy="830997"/>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The pressure  in the circulatory system varies throughout the body </a:t>
            </a:r>
            <a:endParaRPr lang="ar-SA" sz="2400" dirty="0">
              <a:solidFill>
                <a:srgbClr val="FF0000"/>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861420"/>
            <a:ext cx="7043175" cy="478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087BB9C8-459F-47FA-A7FF-C85E4041B53A}"/>
              </a:ext>
            </a:extLst>
          </p:cNvPr>
          <p:cNvSpPr>
            <a:spLocks noGrp="1"/>
          </p:cNvSpPr>
          <p:nvPr>
            <p:ph type="ftr" sz="quarter" idx="11"/>
          </p:nvPr>
        </p:nvSpPr>
        <p:spPr/>
        <p:txBody>
          <a:bodyPr/>
          <a:lstStyle/>
          <a:p>
            <a:r>
              <a:rPr lang="en-US"/>
              <a:t>University of Basrah-College of Medicine-Physiology Department</a:t>
            </a:r>
            <a:endParaRPr lang="ar-SA"/>
          </a:p>
        </p:txBody>
      </p:sp>
      <p:sp>
        <p:nvSpPr>
          <p:cNvPr id="3" name="Slide Number Placeholder 2">
            <a:extLst>
              <a:ext uri="{FF2B5EF4-FFF2-40B4-BE49-F238E27FC236}">
                <a16:creationId xmlns:a16="http://schemas.microsoft.com/office/drawing/2014/main" id="{67610F81-CD65-4B33-9D67-220E90D70DFA}"/>
              </a:ext>
            </a:extLst>
          </p:cNvPr>
          <p:cNvSpPr>
            <a:spLocks noGrp="1"/>
          </p:cNvSpPr>
          <p:nvPr>
            <p:ph type="sldNum" sz="quarter" idx="12"/>
          </p:nvPr>
        </p:nvSpPr>
        <p:spPr/>
        <p:txBody>
          <a:bodyPr/>
          <a:lstStyle/>
          <a:p>
            <a:fld id="{0B34F065-1154-456A-91E3-76DE8E75E17B}" type="slidenum">
              <a:rPr lang="ar-SA" smtClean="0"/>
              <a:pPr/>
              <a:t>13</a:t>
            </a:fld>
            <a:endParaRPr lang="ar-SA"/>
          </a:p>
        </p:txBody>
      </p:sp>
    </p:spTree>
    <p:custDataLst>
      <p:tags r:id="rId1"/>
    </p:custDataLst>
    <p:extLst>
      <p:ext uri="{BB962C8B-B14F-4D97-AF65-F5344CB8AC3E}">
        <p14:creationId xmlns:p14="http://schemas.microsoft.com/office/powerpoint/2010/main" val="3222792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6611">
            <a:off x="3415706" y="675319"/>
            <a:ext cx="5165685" cy="6234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B4E2DF41-A437-4C60-A153-AB6E703EF5F4}"/>
              </a:ext>
            </a:extLst>
          </p:cNvPr>
          <p:cNvSpPr txBox="1"/>
          <p:nvPr/>
        </p:nvSpPr>
        <p:spPr>
          <a:xfrm>
            <a:off x="384318" y="195702"/>
            <a:ext cx="8580170" cy="461665"/>
          </a:xfrm>
          <a:prstGeom prst="rect">
            <a:avLst/>
          </a:prstGeom>
          <a:noFill/>
        </p:spPr>
        <p:txBody>
          <a:bodyPr wrap="square">
            <a:spAutoFit/>
          </a:bodyPr>
          <a:lstStyle/>
          <a:p>
            <a:pPr algn="l" rtl="0"/>
            <a:r>
              <a:rPr lang="en-US" sz="2400" b="1" dirty="0">
                <a:effectLst/>
                <a:latin typeface="Times New Roman" panose="02020603050405020304" pitchFamily="18" charset="0"/>
                <a:ea typeface="Times New Roman" panose="02020603050405020304" pitchFamily="18" charset="0"/>
              </a:rPr>
              <a:t>If gravity on earth suddenly became three times greater</a:t>
            </a:r>
            <a:endParaRPr lang="en-US" sz="2400" dirty="0"/>
          </a:p>
        </p:txBody>
      </p:sp>
      <p:sp>
        <p:nvSpPr>
          <p:cNvPr id="2" name="Footer Placeholder 1">
            <a:extLst>
              <a:ext uri="{FF2B5EF4-FFF2-40B4-BE49-F238E27FC236}">
                <a16:creationId xmlns:a16="http://schemas.microsoft.com/office/drawing/2014/main" id="{560F670F-6159-4779-B951-F1CB5DC0EC32}"/>
              </a:ext>
            </a:extLst>
          </p:cNvPr>
          <p:cNvSpPr>
            <a:spLocks noGrp="1"/>
          </p:cNvSpPr>
          <p:nvPr>
            <p:ph type="ftr" sz="quarter" idx="11"/>
          </p:nvPr>
        </p:nvSpPr>
        <p:spPr/>
        <p:txBody>
          <a:bodyPr/>
          <a:lstStyle/>
          <a:p>
            <a:r>
              <a:rPr lang="en-US"/>
              <a:t>University of Basrah-College of Medicine-Physiology Department</a:t>
            </a:r>
            <a:endParaRPr lang="ar-SA"/>
          </a:p>
        </p:txBody>
      </p:sp>
      <p:sp>
        <p:nvSpPr>
          <p:cNvPr id="3" name="Slide Number Placeholder 2">
            <a:extLst>
              <a:ext uri="{FF2B5EF4-FFF2-40B4-BE49-F238E27FC236}">
                <a16:creationId xmlns:a16="http://schemas.microsoft.com/office/drawing/2014/main" id="{97EFA1D2-A799-4A5C-A45A-C97B3C995A3C}"/>
              </a:ext>
            </a:extLst>
          </p:cNvPr>
          <p:cNvSpPr>
            <a:spLocks noGrp="1"/>
          </p:cNvSpPr>
          <p:nvPr>
            <p:ph type="sldNum" sz="quarter" idx="12"/>
          </p:nvPr>
        </p:nvSpPr>
        <p:spPr/>
        <p:txBody>
          <a:bodyPr/>
          <a:lstStyle/>
          <a:p>
            <a:fld id="{0B34F065-1154-456A-91E3-76DE8E75E17B}" type="slidenum">
              <a:rPr lang="ar-SA" smtClean="0"/>
              <a:pPr/>
              <a:t>14</a:t>
            </a:fld>
            <a:endParaRPr lang="ar-SA"/>
          </a:p>
        </p:txBody>
      </p:sp>
      <p:sp>
        <p:nvSpPr>
          <p:cNvPr id="4" name="مستطيل 3"/>
          <p:cNvSpPr/>
          <p:nvPr/>
        </p:nvSpPr>
        <p:spPr>
          <a:xfrm>
            <a:off x="135848" y="518868"/>
            <a:ext cx="4652176" cy="2308324"/>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 </a:t>
            </a:r>
          </a:p>
          <a:p>
            <a:pPr algn="l" rtl="0"/>
            <a:r>
              <a:rPr lang="en-US" sz="2400" b="1" dirty="0">
                <a:latin typeface="Times New Roman" panose="02020603050405020304" pitchFamily="18" charset="0"/>
                <a:cs typeface="Times New Roman" panose="02020603050405020304" pitchFamily="18" charset="0"/>
              </a:rPr>
              <a:t>This situation can be produced artificially by acceleration the body at 3g in vertical direction. This condition produces pooling of blood in the legs. </a:t>
            </a:r>
          </a:p>
        </p:txBody>
      </p:sp>
      <p:pic>
        <p:nvPicPr>
          <p:cNvPr id="5" name="صورة 4"/>
          <p:cNvPicPr>
            <a:picLocks noChangeAspect="1"/>
          </p:cNvPicPr>
          <p:nvPr/>
        </p:nvPicPr>
        <p:blipFill rotWithShape="1">
          <a:blip r:embed="rId4"/>
          <a:srcRect l="25588" t="7510" r="26376"/>
          <a:stretch/>
        </p:blipFill>
        <p:spPr>
          <a:xfrm>
            <a:off x="-180528" y="2827192"/>
            <a:ext cx="3744416" cy="3711720"/>
          </a:xfrm>
          <a:prstGeom prst="rect">
            <a:avLst/>
          </a:prstGeom>
        </p:spPr>
      </p:pic>
    </p:spTree>
    <p:custDataLst>
      <p:tags r:id="rId1"/>
    </p:custDataLst>
    <p:extLst>
      <p:ext uri="{BB962C8B-B14F-4D97-AF65-F5344CB8AC3E}">
        <p14:creationId xmlns:p14="http://schemas.microsoft.com/office/powerpoint/2010/main" val="96383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15</a:t>
            </a:fld>
            <a:endParaRPr lang="ar-SA"/>
          </a:p>
        </p:txBody>
      </p:sp>
      <p:sp>
        <p:nvSpPr>
          <p:cNvPr id="4" name="مستطيل 3"/>
          <p:cNvSpPr/>
          <p:nvPr/>
        </p:nvSpPr>
        <p:spPr>
          <a:xfrm>
            <a:off x="425224" y="188640"/>
            <a:ext cx="8611272" cy="1332481"/>
          </a:xfrm>
          <a:prstGeom prst="rect">
            <a:avLst/>
          </a:prstGeom>
        </p:spPr>
        <p:txBody>
          <a:bodyPr wrap="square">
            <a:spAutoFit/>
          </a:bodyPr>
          <a:lstStyle/>
          <a:p>
            <a:pPr algn="l" rtl="0">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Blood pressure</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is the force exerted by blood against arteries.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As heart pumps, it forces blood out through arteries that carry the blood throughout the body.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صورة 4"/>
          <p:cNvPicPr>
            <a:picLocks noChangeAspect="1"/>
          </p:cNvPicPr>
          <p:nvPr/>
        </p:nvPicPr>
        <p:blipFill>
          <a:blip r:embed="rId2"/>
          <a:stretch>
            <a:fillRect/>
          </a:stretch>
        </p:blipFill>
        <p:spPr>
          <a:xfrm>
            <a:off x="2051720" y="1772816"/>
            <a:ext cx="5805783" cy="3384376"/>
          </a:xfrm>
          <a:prstGeom prst="rect">
            <a:avLst/>
          </a:prstGeom>
        </p:spPr>
      </p:pic>
      <p:sp>
        <p:nvSpPr>
          <p:cNvPr id="6" name="مستطيل 5"/>
          <p:cNvSpPr/>
          <p:nvPr/>
        </p:nvSpPr>
        <p:spPr>
          <a:xfrm>
            <a:off x="457200" y="5433605"/>
            <a:ext cx="8363272" cy="830997"/>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The arteries keep tapering off in size until they become tiny vessels, called capillaries.</a:t>
            </a:r>
            <a:endParaRPr lang="ar-SA"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136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16</a:t>
            </a:fld>
            <a:endParaRPr lang="ar-SA"/>
          </a:p>
        </p:txBody>
      </p:sp>
      <p:sp>
        <p:nvSpPr>
          <p:cNvPr id="4" name="مستطيل 3"/>
          <p:cNvSpPr/>
          <p:nvPr/>
        </p:nvSpPr>
        <p:spPr>
          <a:xfrm>
            <a:off x="341784" y="32405"/>
            <a:ext cx="8694712" cy="914930"/>
          </a:xfrm>
          <a:prstGeom prst="rect">
            <a:avLst/>
          </a:prstGeom>
        </p:spPr>
        <p:txBody>
          <a:bodyPr wrap="square">
            <a:spAutoFit/>
          </a:bodyPr>
          <a:lstStyle/>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When arteries are healthy and dilated, blood flows easily and heart doesn't have to work too hard.  </a:t>
            </a:r>
            <a:endParaRPr lang="en-US"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مستطيل 4"/>
          <p:cNvSpPr/>
          <p:nvPr/>
        </p:nvSpPr>
        <p:spPr>
          <a:xfrm>
            <a:off x="224644" y="5339591"/>
            <a:ext cx="8694712" cy="914930"/>
          </a:xfrm>
          <a:prstGeom prst="rect">
            <a:avLst/>
          </a:prstGeom>
        </p:spPr>
        <p:txBody>
          <a:bodyPr wrap="square">
            <a:spAutoFit/>
          </a:bodyPr>
          <a:lstStyle/>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 But when arteries are too narrow or stiff, blood pressure rises, the heart gets overworked, and arteries can become damaged.</a:t>
            </a:r>
            <a:endParaRPr lang="en-US"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6" name="صورة 5"/>
          <p:cNvPicPr>
            <a:picLocks noChangeAspect="1"/>
          </p:cNvPicPr>
          <p:nvPr/>
        </p:nvPicPr>
        <p:blipFill>
          <a:blip r:embed="rId2"/>
          <a:stretch>
            <a:fillRect/>
          </a:stretch>
        </p:blipFill>
        <p:spPr>
          <a:xfrm>
            <a:off x="2667000" y="947335"/>
            <a:ext cx="4785320" cy="4392489"/>
          </a:xfrm>
          <a:prstGeom prst="rect">
            <a:avLst/>
          </a:prstGeom>
        </p:spPr>
      </p:pic>
    </p:spTree>
    <p:extLst>
      <p:ext uri="{BB962C8B-B14F-4D97-AF65-F5344CB8AC3E}">
        <p14:creationId xmlns:p14="http://schemas.microsoft.com/office/powerpoint/2010/main" val="2268568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17</a:t>
            </a:fld>
            <a:endParaRPr lang="ar-SA"/>
          </a:p>
        </p:txBody>
      </p:sp>
      <p:sp>
        <p:nvSpPr>
          <p:cNvPr id="4" name="مستطيل 3"/>
          <p:cNvSpPr/>
          <p:nvPr/>
        </p:nvSpPr>
        <p:spPr>
          <a:xfrm>
            <a:off x="359532" y="549348"/>
            <a:ext cx="8424936" cy="2640723"/>
          </a:xfrm>
          <a:prstGeom prst="rect">
            <a:avLst/>
          </a:prstGeom>
        </p:spPr>
        <p:txBody>
          <a:bodyPr wrap="square">
            <a:spAutoFit/>
          </a:bodyPr>
          <a:lstStyle/>
          <a:p>
            <a:pPr marL="342900" lvl="0" indent="-342900" algn="l" rtl="0">
              <a:lnSpc>
                <a:spcPct val="115000"/>
              </a:lnSpc>
              <a:spcAft>
                <a:spcPts val="0"/>
              </a:spcAft>
              <a:buFont typeface="Symbol" panose="05050102010706020507" pitchFamily="18" charset="2"/>
              <a:buBlip>
                <a:blip r:embed="rId2"/>
              </a:buBlip>
            </a:pPr>
            <a:r>
              <a:rPr lang="en-US" sz="24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The term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blood pressure</a:t>
            </a:r>
            <a:r>
              <a:rPr lang="en-US" sz="24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refers to arterial blood pressure, the pressure in the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aorta</a:t>
            </a:r>
            <a:r>
              <a:rPr lang="en-US" sz="24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and its branches.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buFont typeface="Symbol" panose="05050102010706020507" pitchFamily="18" charset="2"/>
              <a:buBlip>
                <a:blip r:embed="rId2"/>
              </a:buBlip>
            </a:pPr>
            <a:r>
              <a:rPr lang="en-US" sz="24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Systolic pressure is due to ventricular contraction.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buFont typeface="Symbol" panose="05050102010706020507" pitchFamily="18" charset="2"/>
              <a:buBlip>
                <a:blip r:embed="rId2"/>
              </a:buBlip>
            </a:pPr>
            <a:r>
              <a:rPr lang="en-US" sz="24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Diastolic pressure occurs during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cardiac</a:t>
            </a:r>
            <a:r>
              <a:rPr lang="en-US" sz="24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relaxation.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buFont typeface="Symbol" panose="05050102010706020507" pitchFamily="18" charset="2"/>
              <a:buBlip>
                <a:blip r:embed="rId2"/>
              </a:buBlip>
            </a:pPr>
            <a:r>
              <a:rPr lang="en-US" sz="24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Pulse pressure is the difference between systolic pressure and diastolic pressure.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صورة 4"/>
          <p:cNvPicPr>
            <a:picLocks noChangeAspect="1"/>
          </p:cNvPicPr>
          <p:nvPr/>
        </p:nvPicPr>
        <p:blipFill rotWithShape="1">
          <a:blip r:embed="rId3"/>
          <a:srcRect t="43700"/>
          <a:stretch/>
        </p:blipFill>
        <p:spPr>
          <a:xfrm>
            <a:off x="0" y="3116127"/>
            <a:ext cx="9144000" cy="3861048"/>
          </a:xfrm>
          <a:prstGeom prst="rect">
            <a:avLst/>
          </a:prstGeom>
        </p:spPr>
      </p:pic>
    </p:spTree>
    <p:extLst>
      <p:ext uri="{BB962C8B-B14F-4D97-AF65-F5344CB8AC3E}">
        <p14:creationId xmlns:p14="http://schemas.microsoft.com/office/powerpoint/2010/main" val="3586753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18</a:t>
            </a:fld>
            <a:endParaRPr lang="ar-SA"/>
          </a:p>
        </p:txBody>
      </p:sp>
      <p:sp>
        <p:nvSpPr>
          <p:cNvPr id="4" name="مستطيل 3"/>
          <p:cNvSpPr/>
          <p:nvPr/>
        </p:nvSpPr>
        <p:spPr>
          <a:xfrm>
            <a:off x="125760" y="516188"/>
            <a:ext cx="8640960" cy="1366528"/>
          </a:xfrm>
          <a:prstGeom prst="rect">
            <a:avLst/>
          </a:prstGeom>
        </p:spPr>
        <p:txBody>
          <a:bodyPr wrap="square">
            <a:spAutoFit/>
          </a:bodyPr>
          <a:lstStyle/>
          <a:p>
            <a:pPr marL="342900" lvl="0" indent="-342900" algn="l" rtl="0">
              <a:lnSpc>
                <a:spcPct val="115000"/>
              </a:lnSpc>
              <a:spcAft>
                <a:spcPts val="0"/>
              </a:spcAft>
              <a:buFont typeface="Symbol" panose="05050102010706020507" pitchFamily="18" charset="2"/>
              <a:buBlip>
                <a:blip r:embed="rId2"/>
              </a:buBlip>
            </a:pPr>
            <a:r>
              <a:rPr lang="en-US" sz="2400" b="1" dirty="0">
                <a:solidFill>
                  <a:srgbClr val="212529"/>
                </a:solidFill>
                <a:latin typeface="Times New Roman" panose="02020603050405020304" pitchFamily="18" charset="0"/>
                <a:ea typeface="Times New Roman" panose="02020603050405020304" pitchFamily="18" charset="0"/>
                <a:cs typeface="Arial" panose="020B0604020202020204" pitchFamily="34" charset="0"/>
              </a:rPr>
              <a:t>Four major factors interact to affect blood pressure: </a:t>
            </a: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cardiac output, blood volume, peripheral resistance, and viscosity.</a:t>
            </a:r>
            <a:r>
              <a:rPr lang="en-US" sz="2400" b="1" dirty="0">
                <a:solidFill>
                  <a:srgbClr val="212529"/>
                </a:solidFill>
                <a:latin typeface="Times New Roman" panose="02020603050405020304" pitchFamily="18" charset="0"/>
                <a:ea typeface="Times New Roman" panose="02020603050405020304" pitchFamily="18" charset="0"/>
                <a:cs typeface="Arial" panose="020B0604020202020204" pitchFamily="34" charset="0"/>
              </a:rPr>
              <a:t> When these factors increase, blood pressure also increases.</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مستطيل 4"/>
          <p:cNvSpPr/>
          <p:nvPr/>
        </p:nvSpPr>
        <p:spPr>
          <a:xfrm>
            <a:off x="125760" y="0"/>
            <a:ext cx="3993466"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Factors affect blood pressure</a:t>
            </a:r>
            <a:endParaRPr lang="ar-SA" sz="2400" b="1" dirty="0">
              <a:solidFill>
                <a:srgbClr val="FF0000"/>
              </a:solidFill>
              <a:latin typeface="Times New Roman" panose="02020603050405020304" pitchFamily="18" charset="0"/>
              <a:cs typeface="Times New Roman" panose="02020603050405020304" pitchFamily="18" charset="0"/>
            </a:endParaRPr>
          </a:p>
        </p:txBody>
      </p:sp>
      <p:sp>
        <p:nvSpPr>
          <p:cNvPr id="6" name="مستطيل 5"/>
          <p:cNvSpPr/>
          <p:nvPr/>
        </p:nvSpPr>
        <p:spPr>
          <a:xfrm>
            <a:off x="125760" y="4786690"/>
            <a:ext cx="8389440" cy="1569660"/>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anose="02020603050405020304" pitchFamily="18" charset="0"/>
              </a:rPr>
              <a:t>Measuring Blood Pressure</a:t>
            </a:r>
          </a:p>
          <a:p>
            <a:pPr algn="l" rtl="0"/>
            <a:r>
              <a:rPr lang="en-US" sz="2400" b="1" dirty="0">
                <a:latin typeface="Times New Roman" panose="02020603050405020304" pitchFamily="18" charset="0"/>
                <a:cs typeface="Times New Roman" panose="02020603050405020304" pitchFamily="18" charset="0"/>
              </a:rPr>
              <a:t>Blood pressure measured with a </a:t>
            </a:r>
            <a:r>
              <a:rPr lang="en-US" sz="2400" b="1" dirty="0">
                <a:solidFill>
                  <a:srgbClr val="0070C0"/>
                </a:solidFill>
                <a:latin typeface="Times New Roman" panose="02020603050405020304" pitchFamily="18" charset="0"/>
                <a:cs typeface="Times New Roman" panose="02020603050405020304" pitchFamily="18" charset="0"/>
              </a:rPr>
              <a:t>sphygmomanometer and stethoscope </a:t>
            </a:r>
            <a:r>
              <a:rPr lang="en-US" sz="2400" b="1" dirty="0">
                <a:latin typeface="Times New Roman" panose="02020603050405020304" pitchFamily="18" charset="0"/>
                <a:cs typeface="Times New Roman" panose="02020603050405020304" pitchFamily="18" charset="0"/>
              </a:rPr>
              <a:t>,and recorded as </a:t>
            </a:r>
            <a:r>
              <a:rPr lang="en-US" sz="2400" b="1" dirty="0">
                <a:solidFill>
                  <a:srgbClr val="00B050"/>
                </a:solidFill>
                <a:latin typeface="Times New Roman" panose="02020603050405020304" pitchFamily="18" charset="0"/>
                <a:cs typeface="Times New Roman" panose="02020603050405020304" pitchFamily="18" charset="0"/>
              </a:rPr>
              <a:t>the systolic pressure over the diastolic pressure.  </a:t>
            </a:r>
          </a:p>
        </p:txBody>
      </p:sp>
      <p:pic>
        <p:nvPicPr>
          <p:cNvPr id="8" name="صورة 7"/>
          <p:cNvPicPr>
            <a:picLocks noChangeAspect="1"/>
          </p:cNvPicPr>
          <p:nvPr/>
        </p:nvPicPr>
        <p:blipFill rotWithShape="1">
          <a:blip r:embed="rId3"/>
          <a:srcRect l="16138" t="8000" r="16138"/>
          <a:stretch/>
        </p:blipFill>
        <p:spPr>
          <a:xfrm>
            <a:off x="1475656" y="1933218"/>
            <a:ext cx="6192688" cy="2802970"/>
          </a:xfrm>
          <a:prstGeom prst="rect">
            <a:avLst/>
          </a:prstGeom>
        </p:spPr>
      </p:pic>
    </p:spTree>
    <p:extLst>
      <p:ext uri="{BB962C8B-B14F-4D97-AF65-F5344CB8AC3E}">
        <p14:creationId xmlns:p14="http://schemas.microsoft.com/office/powerpoint/2010/main" val="2956892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19</a:t>
            </a:fld>
            <a:endParaRPr lang="ar-SA"/>
          </a:p>
        </p:txBody>
      </p:sp>
      <p:sp>
        <p:nvSpPr>
          <p:cNvPr id="4" name="مستطيل 3"/>
          <p:cNvSpPr/>
          <p:nvPr/>
        </p:nvSpPr>
        <p:spPr>
          <a:xfrm>
            <a:off x="304800" y="260648"/>
            <a:ext cx="6931496" cy="517065"/>
          </a:xfrm>
          <a:prstGeom prst="rect">
            <a:avLst/>
          </a:prstGeom>
        </p:spPr>
        <p:txBody>
          <a:bodyPr wrap="square">
            <a:spAutoFit/>
          </a:bodyPr>
          <a:lstStyle/>
          <a:p>
            <a:pPr algn="l" rtl="0">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Exchange of O2 and CO2 in the capillary system </a:t>
            </a:r>
            <a:endParaRPr lang="en-US"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مستطيل 4"/>
          <p:cNvSpPr/>
          <p:nvPr/>
        </p:nvSpPr>
        <p:spPr>
          <a:xfrm>
            <a:off x="683568" y="777713"/>
            <a:ext cx="7488832" cy="1569660"/>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Oxygen and carbon dioxide also diffuse through tissue. The most probable distance D that a molecule will travel after N collisions with other molecules with an average distance λ between collisions is: -</a:t>
            </a:r>
            <a:endParaRPr lang="ar-SA"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مستطيل 7"/>
              <p:cNvSpPr/>
              <p:nvPr/>
            </p:nvSpPr>
            <p:spPr>
              <a:xfrm>
                <a:off x="3335040" y="2664383"/>
                <a:ext cx="261610" cy="5027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ar-SA" sz="2400" b="1" i="1" smtClean="0">
                          <a:solidFill>
                            <a:srgbClr val="00B0F0"/>
                          </a:solidFill>
                          <a:latin typeface="Cambria Math" panose="02040503050406030204" pitchFamily="18" charset="0"/>
                        </a:rPr>
                        <m:t>𝑫</m:t>
                      </m:r>
                      <m:r>
                        <a:rPr lang="ar-SA" sz="2400" b="0" i="0">
                          <a:solidFill>
                            <a:srgbClr val="00B0F0"/>
                          </a:solidFill>
                          <a:latin typeface="Cambria Math" panose="02040503050406030204" pitchFamily="18" charset="0"/>
                        </a:rPr>
                        <m:t>=</m:t>
                      </m:r>
                      <m:r>
                        <a:rPr lang="ar-SA" sz="2400" b="1" i="1">
                          <a:solidFill>
                            <a:srgbClr val="00B0F0"/>
                          </a:solidFill>
                          <a:latin typeface="Cambria Math" panose="02040503050406030204" pitchFamily="18" charset="0"/>
                        </a:rPr>
                        <m:t>𝝀</m:t>
                      </m:r>
                      <m:rad>
                        <m:radPr>
                          <m:degHide m:val="on"/>
                          <m:ctrlPr>
                            <a:rPr lang="ar-SA" sz="2400" b="1" i="1">
                              <a:solidFill>
                                <a:srgbClr val="00B0F0"/>
                              </a:solidFill>
                              <a:latin typeface="Cambria Math" panose="02040503050406030204" pitchFamily="18" charset="0"/>
                            </a:rPr>
                          </m:ctrlPr>
                        </m:radPr>
                        <m:deg/>
                        <m:e>
                          <m:r>
                            <a:rPr lang="ar-SA" sz="2400" b="1" i="1">
                              <a:solidFill>
                                <a:srgbClr val="00B0F0"/>
                              </a:solidFill>
                              <a:latin typeface="Cambria Math" panose="02040503050406030204" pitchFamily="18" charset="0"/>
                            </a:rPr>
                            <m:t>𝑵</m:t>
                          </m:r>
                        </m:e>
                      </m:rad>
                    </m:oMath>
                  </m:oMathPara>
                </a14:m>
                <a:endParaRPr lang="ar-SA" sz="2400" dirty="0">
                  <a:solidFill>
                    <a:srgbClr val="00B0F0"/>
                  </a:solidFill>
                  <a:latin typeface="Times New Roman" panose="02020603050405020304" pitchFamily="18" charset="0"/>
                  <a:cs typeface="Times New Roman" panose="02020603050405020304" pitchFamily="18" charset="0"/>
                </a:endParaRPr>
              </a:p>
            </p:txBody>
          </p:sp>
        </mc:Choice>
        <mc:Fallback xmlns="">
          <p:sp>
            <p:nvSpPr>
              <p:cNvPr id="8" name="مستطيل 7"/>
              <p:cNvSpPr>
                <a:spLocks noRot="1" noChangeAspect="1" noMove="1" noResize="1" noEditPoints="1" noAdjustHandles="1" noChangeArrowheads="1" noChangeShapeType="1" noTextEdit="1"/>
              </p:cNvSpPr>
              <p:nvPr/>
            </p:nvSpPr>
            <p:spPr>
              <a:xfrm>
                <a:off x="3335040" y="2664383"/>
                <a:ext cx="261610" cy="502766"/>
              </a:xfrm>
              <a:prstGeom prst="rect">
                <a:avLst/>
              </a:prstGeom>
              <a:blipFill rotWithShape="0">
                <a:blip r:embed="rId2"/>
                <a:stretch>
                  <a:fillRect r="-406977"/>
                </a:stretch>
              </a:blipFill>
            </p:spPr>
            <p:txBody>
              <a:bodyPr/>
              <a:lstStyle/>
              <a:p>
                <a:r>
                  <a:rPr lang="ar-SA">
                    <a:noFill/>
                  </a:rPr>
                  <a:t> </a:t>
                </a:r>
              </a:p>
            </p:txBody>
          </p:sp>
        </mc:Fallback>
      </mc:AlternateContent>
      <p:pic>
        <p:nvPicPr>
          <p:cNvPr id="9" name="صورة 8"/>
          <p:cNvPicPr>
            <a:picLocks noChangeAspect="1"/>
          </p:cNvPicPr>
          <p:nvPr/>
        </p:nvPicPr>
        <p:blipFill rotWithShape="1">
          <a:blip r:embed="rId3"/>
          <a:srcRect l="23225" t="30050" r="16138" b="17450"/>
          <a:stretch/>
        </p:blipFill>
        <p:spPr>
          <a:xfrm>
            <a:off x="1799692" y="3167148"/>
            <a:ext cx="5544616" cy="3068159"/>
          </a:xfrm>
          <a:prstGeom prst="rect">
            <a:avLst/>
          </a:prstGeom>
        </p:spPr>
      </p:pic>
    </p:spTree>
    <p:extLst>
      <p:ext uri="{BB962C8B-B14F-4D97-AF65-F5344CB8AC3E}">
        <p14:creationId xmlns:p14="http://schemas.microsoft.com/office/powerpoint/2010/main" val="38360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73445" y="1270100"/>
            <a:ext cx="8095768" cy="461665"/>
          </a:xfrm>
          <a:prstGeom prst="rect">
            <a:avLst/>
          </a:prstGeom>
        </p:spPr>
        <p:txBody>
          <a:bodyPr wrap="square">
            <a:spAutoFit/>
          </a:bodyPr>
          <a:lstStyle/>
          <a:p>
            <a:pPr marL="342900" indent="-342900" algn="l" rtl="0">
              <a:buFont typeface="Arial" pitchFamily="34" charset="0"/>
              <a:buChar char="•"/>
            </a:pPr>
            <a:r>
              <a:rPr lang="en-US" sz="2400" b="1" dirty="0">
                <a:latin typeface="Times New Roman" panose="02020603050405020304" pitchFamily="18" charset="0"/>
                <a:cs typeface="Times New Roman" panose="02020603050405020304" pitchFamily="18" charset="0"/>
              </a:rPr>
              <a:t>Cardiovascular System  functions and its Components </a:t>
            </a:r>
            <a:endParaRPr lang="ar-SA" sz="2400" dirty="0"/>
          </a:p>
        </p:txBody>
      </p:sp>
      <p:sp>
        <p:nvSpPr>
          <p:cNvPr id="6" name="مستطيل 5"/>
          <p:cNvSpPr/>
          <p:nvPr/>
        </p:nvSpPr>
        <p:spPr>
          <a:xfrm>
            <a:off x="502563" y="3410664"/>
            <a:ext cx="3814506" cy="461665"/>
          </a:xfrm>
          <a:prstGeom prst="rect">
            <a:avLst/>
          </a:prstGeom>
        </p:spPr>
        <p:txBody>
          <a:bodyPr wrap="none">
            <a:spAutoFit/>
          </a:bodyPr>
          <a:lstStyle/>
          <a:p>
            <a:pPr marL="342900" indent="-342900" algn="l" rtl="0">
              <a:buFont typeface="Arial" pitchFamily="34" charset="0"/>
              <a:buChar char="•"/>
            </a:pPr>
            <a:r>
              <a:rPr lang="en-US" sz="2400" b="1" dirty="0">
                <a:latin typeface="Times New Roman" pitchFamily="18" charset="0"/>
                <a:cs typeface="Times New Roman" pitchFamily="18" charset="0"/>
              </a:rPr>
              <a:t>Work  done by the heart</a:t>
            </a:r>
          </a:p>
        </p:txBody>
      </p:sp>
      <p:sp>
        <p:nvSpPr>
          <p:cNvPr id="8" name="مستطيل 7"/>
          <p:cNvSpPr/>
          <p:nvPr/>
        </p:nvSpPr>
        <p:spPr>
          <a:xfrm>
            <a:off x="473445" y="2765037"/>
            <a:ext cx="6984604" cy="461665"/>
          </a:xfrm>
          <a:prstGeom prst="rect">
            <a:avLst/>
          </a:prstGeom>
        </p:spPr>
        <p:txBody>
          <a:bodyPr wrap="none">
            <a:spAutoFit/>
          </a:bodyPr>
          <a:lstStyle/>
          <a:p>
            <a:pPr marL="342900" indent="-342900" algn="l" rtl="0">
              <a:buFont typeface="Arial" pitchFamily="34" charset="0"/>
              <a:buChar char="•"/>
            </a:pPr>
            <a:r>
              <a:rPr lang="en-US" sz="2400" b="1" dirty="0">
                <a:latin typeface="Times New Roman" pitchFamily="18" charset="0"/>
                <a:cs typeface="Times New Roman" pitchFamily="18" charset="0"/>
              </a:rPr>
              <a:t>Exchange of O2 and CO2 in the capillary system </a:t>
            </a:r>
          </a:p>
        </p:txBody>
      </p:sp>
      <p:sp>
        <p:nvSpPr>
          <p:cNvPr id="13" name="مستطيل 12"/>
          <p:cNvSpPr/>
          <p:nvPr/>
        </p:nvSpPr>
        <p:spPr>
          <a:xfrm>
            <a:off x="1342795" y="5065095"/>
            <a:ext cx="530915" cy="461665"/>
          </a:xfrm>
          <a:prstGeom prst="rect">
            <a:avLst/>
          </a:prstGeom>
        </p:spPr>
        <p:txBody>
          <a:bodyPr wrap="none">
            <a:spAutoFit/>
          </a:bodyPr>
          <a:lstStyle/>
          <a:p>
            <a:pPr marL="342900" indent="-342900" rtl="0">
              <a:buFont typeface="Arial" pitchFamily="34" charset="0"/>
              <a:buChar char="•"/>
            </a:pPr>
            <a:endParaRPr lang="en-US" sz="2400" dirty="0">
              <a:latin typeface="Times New Roman" pitchFamily="18" charset="0"/>
              <a:cs typeface="Times New Roman" pitchFamily="18" charset="0"/>
            </a:endParaRPr>
          </a:p>
        </p:txBody>
      </p:sp>
      <p:sp>
        <p:nvSpPr>
          <p:cNvPr id="16" name="مستطيل 15"/>
          <p:cNvSpPr/>
          <p:nvPr/>
        </p:nvSpPr>
        <p:spPr>
          <a:xfrm>
            <a:off x="1427875" y="164812"/>
            <a:ext cx="2858475" cy="461665"/>
          </a:xfrm>
          <a:prstGeom prst="rect">
            <a:avLst/>
          </a:prstGeom>
        </p:spPr>
        <p:txBody>
          <a:bodyPr wrap="none">
            <a:spAutoFit/>
          </a:bodyPr>
          <a:lstStyle/>
          <a:p>
            <a:r>
              <a:rPr lang="en-US" sz="2400" b="1" dirty="0">
                <a:solidFill>
                  <a:srgbClr val="FF0000"/>
                </a:solidFill>
                <a:latin typeface="Times New Roman" pitchFamily="18" charset="0"/>
                <a:cs typeface="Times New Roman" pitchFamily="18" charset="0"/>
              </a:rPr>
              <a:t>Learning Objectives</a:t>
            </a:r>
            <a:endParaRPr lang="ar-SA" sz="2400" b="1" dirty="0">
              <a:solidFill>
                <a:srgbClr val="FF0000"/>
              </a:solidFill>
              <a:latin typeface="Times New Roman" pitchFamily="18" charset="0"/>
              <a:cs typeface="Times New Roman" pitchFamily="18" charset="0"/>
            </a:endParaRPr>
          </a:p>
        </p:txBody>
      </p:sp>
      <p:sp>
        <p:nvSpPr>
          <p:cNvPr id="17" name="مستطيل 16"/>
          <p:cNvSpPr/>
          <p:nvPr/>
        </p:nvSpPr>
        <p:spPr>
          <a:xfrm>
            <a:off x="117193" y="724708"/>
            <a:ext cx="6091732" cy="461665"/>
          </a:xfrm>
          <a:prstGeom prst="rect">
            <a:avLst/>
          </a:prstGeom>
        </p:spPr>
        <p:txBody>
          <a:bodyPr wrap="none">
            <a:spAutoFit/>
          </a:bodyPr>
          <a:lstStyle/>
          <a:p>
            <a:r>
              <a:rPr lang="en-US" sz="2400" b="1" dirty="0">
                <a:solidFill>
                  <a:srgbClr val="0070C0"/>
                </a:solidFill>
                <a:latin typeface="Times New Roman" pitchFamily="18" charset="0"/>
                <a:cs typeface="Times New Roman" pitchFamily="18" charset="0"/>
              </a:rPr>
              <a:t>By the end of this section, you will be able to:</a:t>
            </a:r>
          </a:p>
        </p:txBody>
      </p:sp>
      <p:sp>
        <p:nvSpPr>
          <p:cNvPr id="20" name="مستطيل 5"/>
          <p:cNvSpPr/>
          <p:nvPr/>
        </p:nvSpPr>
        <p:spPr>
          <a:xfrm>
            <a:off x="441987" y="1848568"/>
            <a:ext cx="8300394" cy="830997"/>
          </a:xfrm>
          <a:prstGeom prst="rect">
            <a:avLst/>
          </a:prstGeom>
        </p:spPr>
        <p:txBody>
          <a:bodyPr wrap="square">
            <a:spAutoFit/>
          </a:bodyPr>
          <a:lstStyle/>
          <a:p>
            <a:pPr marL="342900" indent="-342900" algn="l" rtl="0">
              <a:buFont typeface="Arial" panose="020B0604020202020204" pitchFamily="34" charset="0"/>
              <a:buChar char="•"/>
            </a:pPr>
            <a:r>
              <a:rPr lang="en-US" sz="2400" b="1" dirty="0">
                <a:latin typeface="Times New Roman" pitchFamily="18" charset="0"/>
                <a:cs typeface="Times New Roman" pitchFamily="18" charset="0"/>
              </a:rPr>
              <a:t>The pressure  in the circulatory system varies throughout  the body and Blood pressure </a:t>
            </a:r>
            <a:endParaRPr lang="ar-SA" sz="2400" dirty="0">
              <a:latin typeface="Times New Roman" pitchFamily="18" charset="0"/>
              <a:cs typeface="Times New Roman" pitchFamily="18" charset="0"/>
            </a:endParaRPr>
          </a:p>
        </p:txBody>
      </p:sp>
      <p:sp>
        <p:nvSpPr>
          <p:cNvPr id="3" name="Footer Placeholder 2">
            <a:extLst>
              <a:ext uri="{FF2B5EF4-FFF2-40B4-BE49-F238E27FC236}">
                <a16:creationId xmlns:a16="http://schemas.microsoft.com/office/drawing/2014/main" id="{487E8341-1C5B-4B09-95C0-78C37A28D380}"/>
              </a:ext>
            </a:extLst>
          </p:cNvPr>
          <p:cNvSpPr>
            <a:spLocks noGrp="1"/>
          </p:cNvSpPr>
          <p:nvPr>
            <p:ph type="ftr" sz="quarter" idx="11"/>
          </p:nvPr>
        </p:nvSpPr>
        <p:spPr/>
        <p:txBody>
          <a:bodyPr/>
          <a:lstStyle/>
          <a:p>
            <a:r>
              <a:rPr lang="en-US"/>
              <a:t>University of Basrah-College of Medicine-Physiology Department</a:t>
            </a:r>
            <a:endParaRPr lang="ar-SA"/>
          </a:p>
        </p:txBody>
      </p:sp>
      <p:sp>
        <p:nvSpPr>
          <p:cNvPr id="4" name="Slide Number Placeholder 3">
            <a:extLst>
              <a:ext uri="{FF2B5EF4-FFF2-40B4-BE49-F238E27FC236}">
                <a16:creationId xmlns:a16="http://schemas.microsoft.com/office/drawing/2014/main" id="{C3948622-0B8C-4559-9B1E-367D1DB9B825}"/>
              </a:ext>
            </a:extLst>
          </p:cNvPr>
          <p:cNvSpPr>
            <a:spLocks noGrp="1"/>
          </p:cNvSpPr>
          <p:nvPr>
            <p:ph type="sldNum" sz="quarter" idx="12"/>
          </p:nvPr>
        </p:nvSpPr>
        <p:spPr/>
        <p:txBody>
          <a:bodyPr/>
          <a:lstStyle/>
          <a:p>
            <a:fld id="{0B34F065-1154-456A-91E3-76DE8E75E17B}" type="slidenum">
              <a:rPr lang="ar-SA" smtClean="0"/>
              <a:pPr/>
              <a:t>2</a:t>
            </a:fld>
            <a:endParaRPr lang="ar-SA"/>
          </a:p>
        </p:txBody>
      </p:sp>
    </p:spTree>
    <p:custDataLst>
      <p:tags r:id="rId1"/>
    </p:custDataLst>
    <p:extLst>
      <p:ext uri="{BB962C8B-B14F-4D97-AF65-F5344CB8AC3E}">
        <p14:creationId xmlns:p14="http://schemas.microsoft.com/office/powerpoint/2010/main" val="677501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20</a:t>
            </a:fld>
            <a:endParaRPr lang="ar-SA"/>
          </a:p>
        </p:txBody>
      </p:sp>
      <p:sp>
        <p:nvSpPr>
          <p:cNvPr id="4" name="مستطيل 3"/>
          <p:cNvSpPr/>
          <p:nvPr/>
        </p:nvSpPr>
        <p:spPr>
          <a:xfrm>
            <a:off x="377280" y="131755"/>
            <a:ext cx="7776864" cy="1200329"/>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In tissue the density of the molecules is about 1000 times greater than in air; therefore, λ is much longer in air than in tissue. </a:t>
            </a:r>
          </a:p>
        </p:txBody>
      </p:sp>
      <mc:AlternateContent xmlns:mc="http://schemas.openxmlformats.org/markup-compatibility/2006" xmlns:a14="http://schemas.microsoft.com/office/drawing/2010/main">
        <mc:Choice Requires="a14">
          <p:sp>
            <p:nvSpPr>
              <p:cNvPr id="5" name="مستطيل 4"/>
              <p:cNvSpPr/>
              <p:nvPr/>
            </p:nvSpPr>
            <p:spPr>
              <a:xfrm>
                <a:off x="1331640" y="3009316"/>
                <a:ext cx="4572000" cy="1474699"/>
              </a:xfrm>
              <a:prstGeom prst="rect">
                <a:avLst/>
              </a:prstGeom>
            </p:spPr>
            <p:txBody>
              <a:bodyPr>
                <a:spAutoFit/>
              </a:bodyPr>
              <a:lstStyle/>
              <a:p>
                <a:pPr algn="l" rtl="0">
                  <a:lnSpc>
                    <a:spcPct val="115000"/>
                  </a:lnSpc>
                  <a:spcAft>
                    <a:spcPts val="0"/>
                  </a:spcAft>
                </a:pPr>
                <a14:m>
                  <m:oMathPara xmlns:m="http://schemas.openxmlformats.org/officeDocument/2006/math">
                    <m:oMathParaPr>
                      <m:jc m:val="centerGroup"/>
                    </m:oMathParaPr>
                    <m:oMath xmlns:m="http://schemas.openxmlformats.org/officeDocument/2006/math">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𝑫</m:t>
                      </m:r>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𝝀</m:t>
                      </m:r>
                      <m:rad>
                        <m:radPr>
                          <m:degHide m:val="on"/>
                          <m:ctrlP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𝑵</m:t>
                          </m:r>
                        </m:e>
                      </m:rad>
                    </m:oMath>
                  </m:oMathPara>
                </a14:m>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D=10</a:t>
                </a:r>
                <a:r>
                  <a:rPr lang="en-US" sz="2400" b="1" baseline="30000" dirty="0">
                    <a:latin typeface="Times New Roman" panose="02020603050405020304" pitchFamily="18" charset="0"/>
                    <a:ea typeface="Times New Roman" panose="02020603050405020304" pitchFamily="18" charset="0"/>
                    <a:cs typeface="Times New Roman" panose="02020603050405020304" pitchFamily="18" charset="0"/>
                  </a:rPr>
                  <a:t>-11</a:t>
                </a:r>
                <a14:m>
                  <m:oMath xmlns:m="http://schemas.openxmlformats.org/officeDocument/2006/math">
                    <m:rad>
                      <m:radPr>
                        <m:degHide m:val="on"/>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latin typeface="Cambria Math" panose="02040503050406030204" pitchFamily="18" charset="0"/>
                                <a:ea typeface="Times New Roman" panose="02020603050405020304" pitchFamily="18" charset="0"/>
                                <a:cs typeface="Times New Roman" panose="02020603050405020304" pitchFamily="18" charset="0"/>
                              </a:rPr>
                              <m:t>𝟏𝟎</m:t>
                            </m:r>
                          </m:e>
                          <m:sup>
                            <m:r>
                              <a:rPr lang="en-US" sz="2400" b="1" i="1">
                                <a:latin typeface="Cambria Math" panose="02040503050406030204" pitchFamily="18" charset="0"/>
                                <a:ea typeface="Times New Roman" panose="02020603050405020304" pitchFamily="18" charset="0"/>
                                <a:cs typeface="Times New Roman" panose="02020603050405020304" pitchFamily="18" charset="0"/>
                              </a:rPr>
                              <m:t>𝟏𝟐</m:t>
                            </m:r>
                          </m:sup>
                        </m:sSup>
                      </m:e>
                    </m:rad>
                  </m:oMath>
                </a14:m>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10</a:t>
                </a:r>
                <a:r>
                  <a:rPr lang="en-US" sz="24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-5</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 name="مستطيل 4"/>
              <p:cNvSpPr>
                <a:spLocks noRot="1" noChangeAspect="1" noMove="1" noResize="1" noEditPoints="1" noAdjustHandles="1" noChangeArrowheads="1" noChangeShapeType="1" noTextEdit="1"/>
              </p:cNvSpPr>
              <p:nvPr/>
            </p:nvSpPr>
            <p:spPr>
              <a:xfrm>
                <a:off x="1331640" y="3009316"/>
                <a:ext cx="4572000" cy="1474699"/>
              </a:xfrm>
              <a:prstGeom prst="rect">
                <a:avLst/>
              </a:prstGeom>
              <a:blipFill rotWithShape="0">
                <a:blip r:embed="rId2"/>
                <a:stretch>
                  <a:fillRect b="-6198"/>
                </a:stretch>
              </a:blipFill>
            </p:spPr>
            <p:txBody>
              <a:bodyPr/>
              <a:lstStyle/>
              <a:p>
                <a:r>
                  <a:rPr lang="ar-SA">
                    <a:noFill/>
                  </a:rPr>
                  <a:t> </a:t>
                </a:r>
              </a:p>
            </p:txBody>
          </p:sp>
        </mc:Fallback>
      </mc:AlternateContent>
      <p:sp>
        <p:nvSpPr>
          <p:cNvPr id="6" name="مستطيل 5"/>
          <p:cNvSpPr/>
          <p:nvPr/>
        </p:nvSpPr>
        <p:spPr>
          <a:xfrm>
            <a:off x="197260" y="2117846"/>
            <a:ext cx="8064896" cy="830997"/>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Thus after 1sec in H₂O the most probable diffusion distance is about 10⁻5 m or about a factor of 10³ less than in air.</a:t>
            </a:r>
          </a:p>
        </p:txBody>
      </p:sp>
      <p:sp>
        <p:nvSpPr>
          <p:cNvPr id="7" name="مستطيل 6"/>
          <p:cNvSpPr/>
          <p:nvPr/>
        </p:nvSpPr>
        <p:spPr>
          <a:xfrm>
            <a:off x="305272" y="1268672"/>
            <a:ext cx="7848872" cy="830997"/>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λ in H₂O(as a model for tissue)=10⁻¹¹m, </a:t>
            </a:r>
          </a:p>
          <a:p>
            <a:pPr algn="l" rtl="0"/>
            <a:r>
              <a:rPr lang="en-US" sz="2400" b="1" dirty="0">
                <a:latin typeface="Times New Roman" panose="02020603050405020304" pitchFamily="18" charset="0"/>
                <a:cs typeface="Times New Roman" panose="02020603050405020304" pitchFamily="18" charset="0"/>
              </a:rPr>
              <a:t> A molecule makes about 10¹² collisions/sec. </a:t>
            </a:r>
          </a:p>
        </p:txBody>
      </p:sp>
      <p:sp>
        <p:nvSpPr>
          <p:cNvPr id="8" name="مستطيل 7"/>
          <p:cNvSpPr/>
          <p:nvPr/>
        </p:nvSpPr>
        <p:spPr>
          <a:xfrm>
            <a:off x="478779" y="4484015"/>
            <a:ext cx="7848872" cy="830997"/>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This very short diffusion distance is the primary reason that the capillaries in tissue must be very close together. </a:t>
            </a:r>
          </a:p>
        </p:txBody>
      </p:sp>
      <p:sp>
        <p:nvSpPr>
          <p:cNvPr id="9" name="مستطيل 8"/>
          <p:cNvSpPr/>
          <p:nvPr/>
        </p:nvSpPr>
        <p:spPr>
          <a:xfrm>
            <a:off x="305273" y="5315012"/>
            <a:ext cx="8022378" cy="1200329"/>
          </a:xfrm>
          <a:prstGeom prst="rect">
            <a:avLst/>
          </a:prstGeom>
        </p:spPr>
        <p:txBody>
          <a:bodyPr wrap="square">
            <a:spAutoFit/>
          </a:bodyPr>
          <a:lstStyle/>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Not all capillaries are carrying blood at any one time.</a:t>
            </a:r>
          </a:p>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In resting muscle only 2 to 5% of the capillaries are functional. </a:t>
            </a:r>
          </a:p>
        </p:txBody>
      </p:sp>
    </p:spTree>
    <p:extLst>
      <p:ext uri="{BB962C8B-B14F-4D97-AF65-F5344CB8AC3E}">
        <p14:creationId xmlns:p14="http://schemas.microsoft.com/office/powerpoint/2010/main" val="3795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21</a:t>
            </a:fld>
            <a:endParaRPr lang="ar-SA"/>
          </a:p>
        </p:txBody>
      </p:sp>
      <p:sp>
        <p:nvSpPr>
          <p:cNvPr id="4" name="مستطيل 3"/>
          <p:cNvSpPr/>
          <p:nvPr/>
        </p:nvSpPr>
        <p:spPr>
          <a:xfrm>
            <a:off x="390784" y="151234"/>
            <a:ext cx="8363272" cy="830997"/>
          </a:xfrm>
          <a:prstGeom prst="rect">
            <a:avLst/>
          </a:prstGeom>
        </p:spPr>
        <p:txBody>
          <a:bodyPr wrap="square">
            <a:spAutoFit/>
          </a:bodyPr>
          <a:lstStyle/>
          <a:p>
            <a:pPr marL="342900" indent="-342900" algn="l" rtl="0">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Starling's law of capillary </a:t>
            </a:r>
            <a:r>
              <a:rPr lang="en-US" sz="2400" b="1" dirty="0">
                <a:latin typeface="Times New Roman" panose="02020603050405020304" pitchFamily="18" charset="0"/>
                <a:cs typeface="Times New Roman" panose="02020603050405020304" pitchFamily="18" charset="0"/>
              </a:rPr>
              <a:t>describes the flow of fluids into and out of the capillaries.</a:t>
            </a:r>
            <a:endParaRPr lang="ar-SA" sz="2400" b="1" dirty="0">
              <a:latin typeface="Times New Roman" panose="02020603050405020304" pitchFamily="18" charset="0"/>
              <a:cs typeface="Times New Roman" panose="02020603050405020304" pitchFamily="18" charset="0"/>
            </a:endParaRPr>
          </a:p>
        </p:txBody>
      </p:sp>
      <p:sp>
        <p:nvSpPr>
          <p:cNvPr id="6" name="مستطيل 5"/>
          <p:cNvSpPr/>
          <p:nvPr/>
        </p:nvSpPr>
        <p:spPr>
          <a:xfrm>
            <a:off x="416651" y="985860"/>
            <a:ext cx="8291264" cy="2677656"/>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Fluid movement through the capillary wall is the result of two pressures: </a:t>
            </a:r>
          </a:p>
          <a:p>
            <a:pPr algn="l" rtl="0"/>
            <a:r>
              <a:rPr lang="en-US" sz="2400" b="1" dirty="0">
                <a:latin typeface="Times New Roman" panose="02020603050405020304" pitchFamily="18" charset="0"/>
                <a:cs typeface="Times New Roman" panose="02020603050405020304" pitchFamily="18" charset="0"/>
              </a:rPr>
              <a:t>1. </a:t>
            </a:r>
            <a:r>
              <a:rPr lang="en-US" sz="2400" b="1" dirty="0">
                <a:solidFill>
                  <a:srgbClr val="0070C0"/>
                </a:solidFill>
                <a:latin typeface="Times New Roman" panose="02020603050405020304" pitchFamily="18" charset="0"/>
                <a:cs typeface="Times New Roman" panose="02020603050405020304" pitchFamily="18" charset="0"/>
              </a:rPr>
              <a:t>The hydrostatic pressure P across the capillary wall forcing fluids out of the capillary.</a:t>
            </a:r>
            <a:r>
              <a:rPr lang="en-US" sz="2400" b="1" dirty="0">
                <a:latin typeface="Times New Roman" panose="02020603050405020304" pitchFamily="18" charset="0"/>
                <a:cs typeface="Times New Roman" panose="02020603050405020304" pitchFamily="18" charset="0"/>
              </a:rPr>
              <a:t>( hydrostatic pressure is the force exerted by a fluid due to gravitational pull, usually against the wall of the container in which it is located)</a:t>
            </a:r>
          </a:p>
          <a:p>
            <a:pPr algn="l" rtl="0"/>
            <a:r>
              <a:rPr lang="en-US" sz="2400" b="1" dirty="0">
                <a:latin typeface="Times New Roman" panose="02020603050405020304" pitchFamily="18" charset="0"/>
                <a:cs typeface="Times New Roman" panose="02020603050405020304" pitchFamily="18" charset="0"/>
              </a:rPr>
              <a:t> 2. </a:t>
            </a:r>
            <a:r>
              <a:rPr lang="en-US" sz="2400" b="1" dirty="0">
                <a:solidFill>
                  <a:srgbClr val="0070C0"/>
                </a:solidFill>
                <a:latin typeface="Times New Roman" panose="02020603050405020304" pitchFamily="18" charset="0"/>
                <a:cs typeface="Times New Roman" panose="02020603050405020304" pitchFamily="18" charset="0"/>
              </a:rPr>
              <a:t>The osmotic pressure π bringing fluids in</a:t>
            </a:r>
            <a:r>
              <a:rPr lang="en-US" sz="2400" b="1" dirty="0">
                <a:latin typeface="Times New Roman" panose="02020603050405020304" pitchFamily="18" charset="0"/>
                <a:cs typeface="Times New Roman" panose="02020603050405020304" pitchFamily="18" charset="0"/>
              </a:rPr>
              <a:t>.</a:t>
            </a:r>
          </a:p>
        </p:txBody>
      </p:sp>
      <p:pic>
        <p:nvPicPr>
          <p:cNvPr id="7" name="صورة 6"/>
          <p:cNvPicPr>
            <a:picLocks noChangeAspect="1"/>
          </p:cNvPicPr>
          <p:nvPr/>
        </p:nvPicPr>
        <p:blipFill>
          <a:blip r:embed="rId2"/>
          <a:stretch>
            <a:fillRect/>
          </a:stretch>
        </p:blipFill>
        <p:spPr>
          <a:xfrm>
            <a:off x="1979712" y="3789041"/>
            <a:ext cx="5416592" cy="2749872"/>
          </a:xfrm>
          <a:prstGeom prst="rect">
            <a:avLst/>
          </a:prstGeom>
        </p:spPr>
      </p:pic>
    </p:spTree>
    <p:extLst>
      <p:ext uri="{BB962C8B-B14F-4D97-AF65-F5344CB8AC3E}">
        <p14:creationId xmlns:p14="http://schemas.microsoft.com/office/powerpoint/2010/main" val="3168802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635896" y="3926555"/>
            <a:ext cx="5112568" cy="2566126"/>
          </a:xfrm>
          <a:prstGeom prst="rect">
            <a:avLst/>
          </a:prstGeom>
        </p:spPr>
      </p:pic>
      <p:sp>
        <p:nvSpPr>
          <p:cNvPr id="3" name="مستطيل 2"/>
          <p:cNvSpPr/>
          <p:nvPr/>
        </p:nvSpPr>
        <p:spPr>
          <a:xfrm>
            <a:off x="212582" y="183381"/>
            <a:ext cx="8151590" cy="584775"/>
          </a:xfrm>
          <a:prstGeom prst="rect">
            <a:avLst/>
          </a:prstGeom>
        </p:spPr>
        <p:txBody>
          <a:bodyPr wrap="none">
            <a:spAutoFit/>
          </a:bodyPr>
          <a:lstStyle/>
          <a:p>
            <a:r>
              <a:rPr lang="en-US" sz="3200" b="1" dirty="0">
                <a:solidFill>
                  <a:srgbClr val="FF0000"/>
                </a:solidFill>
                <a:latin typeface="Times New Roman" panose="02020603050405020304" pitchFamily="18" charset="0"/>
                <a:cs typeface="Times New Roman" panose="02020603050405020304" pitchFamily="18" charset="0"/>
              </a:rPr>
              <a:t>O2 and CO2 exchange in the capillary system</a:t>
            </a:r>
            <a:endParaRPr lang="en-US" sz="32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467543" y="872506"/>
                <a:ext cx="8064895" cy="830997"/>
              </a:xfrm>
              <a:prstGeom prst="rect">
                <a:avLst/>
              </a:prstGeom>
            </p:spPr>
            <p:txBody>
              <a:bodyPr wrap="square">
                <a:spAutoFit/>
              </a:bodyPr>
              <a:lstStyle/>
              <a:p>
                <a:pPr algn="l" rtl="0"/>
                <a:r>
                  <a:rPr lang="en-US" sz="2400" b="1" dirty="0">
                    <a:latin typeface="Times New Roman" pitchFamily="18" charset="0"/>
                    <a:cs typeface="Times New Roman" pitchFamily="18" charset="0"/>
                  </a:rPr>
                  <a:t>In respiration, oxygen (</a:t>
                </a:r>
                <a14:m>
                  <m:oMath xmlns:m="http://schemas.openxmlformats.org/officeDocument/2006/math">
                    <m:sSub>
                      <m:sSubPr>
                        <m:ctrlPr>
                          <a:rPr lang="en-US" sz="2400" b="1" i="1" smtClean="0">
                            <a:latin typeface="Cambria Math" panose="02040503050406030204" pitchFamily="18" charset="0"/>
                            <a:cs typeface="Times New Roman" pitchFamily="18" charset="0"/>
                          </a:rPr>
                        </m:ctrlPr>
                      </m:sSubPr>
                      <m:e>
                        <m:r>
                          <a:rPr lang="en-US" sz="2400" b="1" i="1" smtClean="0">
                            <a:latin typeface="Cambria Math"/>
                            <a:cs typeface="Times New Roman" pitchFamily="18" charset="0"/>
                          </a:rPr>
                          <m:t>𝑶</m:t>
                        </m:r>
                      </m:e>
                      <m:sub>
                        <m:r>
                          <a:rPr lang="en-US" sz="2400" b="1" i="1" smtClean="0">
                            <a:latin typeface="Cambria Math"/>
                            <a:cs typeface="Times New Roman" pitchFamily="18" charset="0"/>
                          </a:rPr>
                          <m:t>𝟐</m:t>
                        </m:r>
                      </m:sub>
                    </m:sSub>
                  </m:oMath>
                </a14:m>
                <a:r>
                  <a:rPr lang="en-US" sz="2400" b="1" dirty="0">
                    <a:latin typeface="Times New Roman" pitchFamily="18" charset="0"/>
                    <a:cs typeface="Times New Roman" pitchFamily="18" charset="0"/>
                  </a:rPr>
                  <a:t>)  is required to enter cells, while waste carbon dioxide (C</a:t>
                </a:r>
                <a14:m>
                  <m:oMath xmlns:m="http://schemas.openxmlformats.org/officeDocument/2006/math">
                    <m:sSub>
                      <m:sSubPr>
                        <m:ctrlPr>
                          <a:rPr lang="en-US" sz="2400" b="1" i="1">
                            <a:latin typeface="Cambria Math" panose="02040503050406030204" pitchFamily="18" charset="0"/>
                            <a:cs typeface="Times New Roman" pitchFamily="18" charset="0"/>
                          </a:rPr>
                        </m:ctrlPr>
                      </m:sSubPr>
                      <m:e>
                        <m:r>
                          <a:rPr lang="en-US" sz="2400" b="1" i="1">
                            <a:latin typeface="Cambria Math"/>
                            <a:cs typeface="Times New Roman" pitchFamily="18" charset="0"/>
                          </a:rPr>
                          <m:t>𝑶</m:t>
                        </m:r>
                      </m:e>
                      <m:sub>
                        <m:r>
                          <a:rPr lang="en-US" sz="2400" b="1" i="1">
                            <a:latin typeface="Cambria Math"/>
                            <a:cs typeface="Times New Roman" pitchFamily="18" charset="0"/>
                          </a:rPr>
                          <m:t>𝟐</m:t>
                        </m:r>
                      </m:sub>
                    </m:sSub>
                  </m:oMath>
                </a14:m>
                <a:r>
                  <a:rPr lang="en-US" sz="2400" b="1" dirty="0">
                    <a:latin typeface="Times New Roman" pitchFamily="18" charset="0"/>
                    <a:cs typeface="Times New Roman" pitchFamily="18" charset="0"/>
                  </a:rPr>
                  <a:t>) must be excreted;   </a:t>
                </a:r>
                <a:endParaRPr lang="ar-IQ" sz="2400" b="1" dirty="0">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67543" y="872506"/>
                <a:ext cx="8064895" cy="830997"/>
              </a:xfrm>
              <a:prstGeom prst="rect">
                <a:avLst/>
              </a:prstGeom>
              <a:blipFill rotWithShape="0">
                <a:blip r:embed="rId4"/>
                <a:stretch>
                  <a:fillRect l="-1209" t="-5882" b="-16176"/>
                </a:stretch>
              </a:blipFill>
            </p:spPr>
            <p:txBody>
              <a:bodyPr/>
              <a:lstStyle/>
              <a:p>
                <a:r>
                  <a:rPr lang="ar-SA">
                    <a:noFill/>
                  </a:rPr>
                  <a:t> </a:t>
                </a:r>
              </a:p>
            </p:txBody>
          </p:sp>
        </mc:Fallback>
      </mc:AlternateContent>
      <p:sp>
        <p:nvSpPr>
          <p:cNvPr id="5" name="Rectangle 2"/>
          <p:cNvSpPr/>
          <p:nvPr/>
        </p:nvSpPr>
        <p:spPr>
          <a:xfrm>
            <a:off x="212582" y="1807853"/>
            <a:ext cx="8679898" cy="830997"/>
          </a:xfrm>
          <a:prstGeom prst="rect">
            <a:avLst/>
          </a:prstGeom>
        </p:spPr>
        <p:txBody>
          <a:bodyPr wrap="square">
            <a:spAutoFit/>
          </a:bodyPr>
          <a:lstStyle/>
          <a:p>
            <a:pPr marL="457200" indent="-457200" algn="l" rtl="0">
              <a:buFont typeface="Arial" pitchFamily="34" charset="0"/>
              <a:buChar char="•"/>
            </a:pPr>
            <a:r>
              <a:rPr lang="en-US" sz="2400" b="1" dirty="0">
                <a:latin typeface="Times New Roman" pitchFamily="18" charset="0"/>
                <a:cs typeface="Times New Roman" pitchFamily="18" charset="0"/>
              </a:rPr>
              <a:t>Oxygen and carbon dioxide move independently of each other; they diffuse down their own pressure gradients.</a:t>
            </a:r>
          </a:p>
        </p:txBody>
      </p:sp>
      <p:sp>
        <p:nvSpPr>
          <p:cNvPr id="6" name="مستطيل 5"/>
          <p:cNvSpPr/>
          <p:nvPr/>
        </p:nvSpPr>
        <p:spPr>
          <a:xfrm>
            <a:off x="212582" y="2867204"/>
            <a:ext cx="7918896" cy="830997"/>
          </a:xfrm>
          <a:prstGeom prst="rect">
            <a:avLst/>
          </a:prstGeom>
        </p:spPr>
        <p:txBody>
          <a:bodyPr wrap="square">
            <a:spAutoFit/>
          </a:bodyPr>
          <a:lstStyle/>
          <a:p>
            <a:pPr marL="457200" indent="-457200" algn="l" rtl="0">
              <a:buFont typeface="Arial" pitchFamily="34" charset="0"/>
              <a:buChar char="•"/>
            </a:pPr>
            <a:r>
              <a:rPr lang="en-US" sz="2400" b="1" dirty="0">
                <a:latin typeface="Times New Roman" pitchFamily="18" charset="0"/>
                <a:cs typeface="Times New Roman" pitchFamily="18" charset="0"/>
              </a:rPr>
              <a:t>During each inhalation, at rest, approximately 500 ml of fresh air flows in through the nose.</a:t>
            </a:r>
            <a:endParaRPr lang="en-US" sz="2400" dirty="0">
              <a:latin typeface="Times New Roman" pitchFamily="18" charset="0"/>
              <a:cs typeface="Times New Roman" pitchFamily="18" charset="0"/>
            </a:endParaRPr>
          </a:p>
        </p:txBody>
      </p:sp>
      <p:sp>
        <p:nvSpPr>
          <p:cNvPr id="4" name="Footer Placeholder 3">
            <a:extLst>
              <a:ext uri="{FF2B5EF4-FFF2-40B4-BE49-F238E27FC236}">
                <a16:creationId xmlns:a16="http://schemas.microsoft.com/office/drawing/2014/main" id="{F839A5F0-394B-4A22-9C65-81DE5BC4D716}"/>
              </a:ext>
            </a:extLst>
          </p:cNvPr>
          <p:cNvSpPr>
            <a:spLocks noGrp="1"/>
          </p:cNvSpPr>
          <p:nvPr>
            <p:ph type="ftr" sz="quarter" idx="11"/>
          </p:nvPr>
        </p:nvSpPr>
        <p:spPr/>
        <p:txBody>
          <a:bodyPr/>
          <a:lstStyle/>
          <a:p>
            <a:r>
              <a:rPr lang="en-US"/>
              <a:t>University of Basrah-College of Medicine-Physiology Department</a:t>
            </a:r>
            <a:endParaRPr lang="ar-SA"/>
          </a:p>
        </p:txBody>
      </p:sp>
      <p:sp>
        <p:nvSpPr>
          <p:cNvPr id="7" name="Slide Number Placeholder 6">
            <a:extLst>
              <a:ext uri="{FF2B5EF4-FFF2-40B4-BE49-F238E27FC236}">
                <a16:creationId xmlns:a16="http://schemas.microsoft.com/office/drawing/2014/main" id="{B5B1C6F2-09DF-48CD-8EFC-EC1731899D04}"/>
              </a:ext>
            </a:extLst>
          </p:cNvPr>
          <p:cNvSpPr>
            <a:spLocks noGrp="1"/>
          </p:cNvSpPr>
          <p:nvPr>
            <p:ph type="sldNum" sz="quarter" idx="12"/>
          </p:nvPr>
        </p:nvSpPr>
        <p:spPr/>
        <p:txBody>
          <a:bodyPr/>
          <a:lstStyle/>
          <a:p>
            <a:fld id="{0B34F065-1154-456A-91E3-76DE8E75E17B}" type="slidenum">
              <a:rPr lang="ar-SA" smtClean="0"/>
              <a:pPr/>
              <a:t>22</a:t>
            </a:fld>
            <a:endParaRPr lang="ar-SA"/>
          </a:p>
        </p:txBody>
      </p:sp>
    </p:spTree>
    <p:custDataLst>
      <p:tags r:id="rId1"/>
    </p:custDataLst>
    <p:extLst>
      <p:ext uri="{BB962C8B-B14F-4D97-AF65-F5344CB8AC3E}">
        <p14:creationId xmlns:p14="http://schemas.microsoft.com/office/powerpoint/2010/main" val="20104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23</a:t>
            </a:fld>
            <a:endParaRPr lang="ar-SA"/>
          </a:p>
        </p:txBody>
      </p:sp>
      <mc:AlternateContent xmlns:mc="http://schemas.openxmlformats.org/markup-compatibility/2006" xmlns:a14="http://schemas.microsoft.com/office/drawing/2010/main">
        <mc:Choice Requires="a14">
          <p:sp>
            <p:nvSpPr>
              <p:cNvPr id="4" name="مستطيل 3"/>
              <p:cNvSpPr/>
              <p:nvPr/>
            </p:nvSpPr>
            <p:spPr>
              <a:xfrm>
                <a:off x="304800" y="116632"/>
                <a:ext cx="8587680" cy="941796"/>
              </a:xfrm>
              <a:prstGeom prst="rect">
                <a:avLst/>
              </a:prstGeom>
            </p:spPr>
            <p:txBody>
              <a:bodyPr wrap="square">
                <a:spAutoFit/>
              </a:bodyPr>
              <a:lstStyle/>
              <a:p>
                <a:pPr marL="342900" indent="-342900" algn="l" rtl="0">
                  <a:lnSpc>
                    <a:spcPct val="115000"/>
                  </a:lnSpc>
                  <a:spcAft>
                    <a:spcPts val="0"/>
                  </a:spcAft>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In respiration, oxygen (</a:t>
                </a:r>
                <a14:m>
                  <m:oMath xmlns:m="http://schemas.openxmlformats.org/officeDocument/2006/math">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𝑶</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a14:m>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is required to enter cells, while waste   carbon dioxide (C</a:t>
                </a:r>
                <a14:m>
                  <m:oMath xmlns:m="http://schemas.openxmlformats.org/officeDocument/2006/math">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𝑶</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a14:m>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must be excreted.</a:t>
                </a:r>
              </a:p>
            </p:txBody>
          </p:sp>
        </mc:Choice>
        <mc:Fallback xmlns="">
          <p:sp>
            <p:nvSpPr>
              <p:cNvPr id="4" name="مستطيل 3"/>
              <p:cNvSpPr>
                <a:spLocks noRot="1" noChangeAspect="1" noMove="1" noResize="1" noEditPoints="1" noAdjustHandles="1" noChangeArrowheads="1" noChangeShapeType="1" noTextEdit="1"/>
              </p:cNvSpPr>
              <p:nvPr/>
            </p:nvSpPr>
            <p:spPr>
              <a:xfrm>
                <a:off x="304800" y="116632"/>
                <a:ext cx="8587680" cy="941796"/>
              </a:xfrm>
              <a:prstGeom prst="rect">
                <a:avLst/>
              </a:prstGeom>
              <a:blipFill rotWithShape="0">
                <a:blip r:embed="rId2"/>
                <a:stretch>
                  <a:fillRect l="-923" t="-2581" b="-10323"/>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5" name="مستطيل 4"/>
              <p:cNvSpPr/>
              <p:nvPr/>
            </p:nvSpPr>
            <p:spPr>
              <a:xfrm>
                <a:off x="457200" y="1077310"/>
                <a:ext cx="8435280" cy="1791260"/>
              </a:xfrm>
              <a:prstGeom prst="rect">
                <a:avLst/>
              </a:prstGeom>
            </p:spPr>
            <p:txBody>
              <a:bodyPr wrap="square">
                <a:spAutoFit/>
              </a:bodyPr>
              <a:lstStyle/>
              <a:p>
                <a:pPr marL="342900" lvl="0" indent="-342900" algn="l" rtl="0">
                  <a:lnSpc>
                    <a:spcPct val="115000"/>
                  </a:lnSpc>
                  <a:spcAft>
                    <a:spcPts val="0"/>
                  </a:spcAft>
                  <a:buFont typeface="Symbol" panose="05050102010706020507" pitchFamily="18" charset="2"/>
                  <a:buBlip>
                    <a:blip r:embed="rId3"/>
                  </a:buBlip>
                </a:pPr>
                <a14:m>
                  <m:oMath xmlns:m="http://schemas.openxmlformats.org/officeDocument/2006/math">
                    <m:sSub>
                      <m:sSubPr>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latin typeface="Cambria Math" panose="02040503050406030204" pitchFamily="18" charset="0"/>
                            <a:ea typeface="Times New Roman" panose="02020603050405020304" pitchFamily="18" charset="0"/>
                            <a:cs typeface="Times New Roman" panose="02020603050405020304" pitchFamily="18" charset="0"/>
                          </a:rPr>
                          <m:t>𝑶</m:t>
                        </m:r>
                      </m:e>
                      <m:sub>
                        <m:r>
                          <a:rPr lang="en-US" sz="2400" b="1" i="1">
                            <a:latin typeface="Cambria Math" panose="02040503050406030204" pitchFamily="18" charset="0"/>
                            <a:ea typeface="Times New Roman" panose="02020603050405020304" pitchFamily="18" charset="0"/>
                            <a:cs typeface="Times New Roman" panose="02020603050405020304" pitchFamily="18" charset="0"/>
                          </a:rPr>
                          <m:t>𝟐</m:t>
                        </m:r>
                      </m:sub>
                    </m:sSub>
                  </m:oMath>
                </a14:m>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and C</a:t>
                </a:r>
                <a14:m>
                  <m:oMath xmlns:m="http://schemas.openxmlformats.org/officeDocument/2006/math">
                    <m:sSub>
                      <m:sSubPr>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latin typeface="Cambria Math" panose="02040503050406030204" pitchFamily="18" charset="0"/>
                            <a:ea typeface="Times New Roman" panose="02020603050405020304" pitchFamily="18" charset="0"/>
                            <a:cs typeface="Times New Roman" panose="02020603050405020304" pitchFamily="18" charset="0"/>
                          </a:rPr>
                          <m:t>𝑶</m:t>
                        </m:r>
                      </m:e>
                      <m:sub>
                        <m:r>
                          <a:rPr lang="en-US" sz="2400" b="1" i="1">
                            <a:latin typeface="Cambria Math" panose="02040503050406030204" pitchFamily="18" charset="0"/>
                            <a:ea typeface="Times New Roman" panose="02020603050405020304" pitchFamily="18" charset="0"/>
                            <a:cs typeface="Times New Roman" panose="02020603050405020304" pitchFamily="18" charset="0"/>
                          </a:rPr>
                          <m:t>𝟐</m:t>
                        </m:r>
                      </m:sub>
                    </m:sSub>
                  </m:oMath>
                </a14:m>
                <a:r>
                  <a:rPr lang="en-US" sz="2400" b="1" dirty="0">
                    <a:latin typeface="Times New Roman" panose="02020603050405020304" pitchFamily="18" charset="0"/>
                    <a:ea typeface="Times New Roman" panose="02020603050405020304" pitchFamily="18" charset="0"/>
                    <a:cs typeface="Times New Roman" panose="02020603050405020304" pitchFamily="18" charset="0"/>
                  </a:rPr>
                  <a:t>move independently of each other; they diffuse down their own pressure gradients.</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buFont typeface="Symbol" panose="05050102010706020507" pitchFamily="18" charset="2"/>
                  <a:buBlip>
                    <a:blip r:embed="rId3"/>
                  </a:buBlip>
                </a:pPr>
                <a:r>
                  <a:rPr lang="en-US" sz="24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During each inhalation, at rest, approximately 500 ml of fresh air flows in through the nose</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 name="مستطيل 4"/>
              <p:cNvSpPr>
                <a:spLocks noRot="1" noChangeAspect="1" noMove="1" noResize="1" noEditPoints="1" noAdjustHandles="1" noChangeArrowheads="1" noChangeShapeType="1" noTextEdit="1"/>
              </p:cNvSpPr>
              <p:nvPr/>
            </p:nvSpPr>
            <p:spPr>
              <a:xfrm>
                <a:off x="457200" y="1077310"/>
                <a:ext cx="8435280" cy="1791260"/>
              </a:xfrm>
              <a:prstGeom prst="rect">
                <a:avLst/>
              </a:prstGeom>
              <a:blipFill rotWithShape="0">
                <a:blip r:embed="rId4"/>
                <a:stretch>
                  <a:fillRect t="-1361" b="-5102"/>
                </a:stretch>
              </a:blipFill>
            </p:spPr>
            <p:txBody>
              <a:bodyPr/>
              <a:lstStyle/>
              <a:p>
                <a:r>
                  <a:rPr lang="ar-SA">
                    <a:noFill/>
                  </a:rPr>
                  <a:t> </a:t>
                </a:r>
              </a:p>
            </p:txBody>
          </p:sp>
        </mc:Fallback>
      </mc:AlternateContent>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2868570"/>
            <a:ext cx="4104456" cy="329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404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24</a:t>
            </a:fld>
            <a:endParaRPr lang="ar-SA"/>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604967"/>
            <a:ext cx="5400600" cy="499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5148065" y="692696"/>
            <a:ext cx="3995935" cy="646331"/>
          </a:xfrm>
          <a:prstGeom prst="rect">
            <a:avLst/>
          </a:prstGeom>
        </p:spPr>
        <p:txBody>
          <a:bodyPr wrap="square">
            <a:spAutoFit/>
          </a:bodyPr>
          <a:lstStyle/>
          <a:p>
            <a:pPr algn="l" rtl="0"/>
            <a:r>
              <a:rPr lang="en-US" b="1" dirty="0">
                <a:latin typeface="Times New Roman" panose="02020603050405020304" pitchFamily="18" charset="0"/>
                <a:cs typeface="Times New Roman" panose="02020603050405020304" pitchFamily="18" charset="0"/>
              </a:rPr>
              <a:t>  </a:t>
            </a:r>
            <a:r>
              <a:rPr lang="en-US" b="1" dirty="0">
                <a:solidFill>
                  <a:srgbClr val="0070C0"/>
                </a:solidFill>
                <a:latin typeface="Times New Roman" pitchFamily="18" charset="0"/>
                <a:cs typeface="Times New Roman" pitchFamily="18" charset="0"/>
              </a:rPr>
              <a:t>Throughout  the breathing cycle (of inhalation and exhalation).</a:t>
            </a:r>
            <a:endParaRPr lang="en-US" dirty="0">
              <a:solidFill>
                <a:srgbClr val="0070C0"/>
              </a:solidFill>
              <a:latin typeface="Times New Roman" pitchFamily="18" charset="0"/>
              <a:cs typeface="Times New Roman" pitchFamily="18" charset="0"/>
            </a:endParaRPr>
          </a:p>
        </p:txBody>
      </p:sp>
      <p:sp>
        <p:nvSpPr>
          <p:cNvPr id="6" name="مستطيل 5"/>
          <p:cNvSpPr/>
          <p:nvPr/>
        </p:nvSpPr>
        <p:spPr>
          <a:xfrm>
            <a:off x="5472100" y="2761565"/>
            <a:ext cx="3347864" cy="646331"/>
          </a:xfrm>
          <a:prstGeom prst="rect">
            <a:avLst/>
          </a:prstGeom>
        </p:spPr>
        <p:txBody>
          <a:bodyPr wrap="square">
            <a:spAutoFit/>
          </a:bodyPr>
          <a:lstStyle/>
          <a:p>
            <a:pPr algn="l" rtl="0"/>
            <a:r>
              <a:rPr lang="en-US" b="1" dirty="0">
                <a:latin typeface="Times New Roman" panose="02020603050405020304" pitchFamily="18" charset="0"/>
                <a:cs typeface="Times New Roman" panose="02020603050405020304" pitchFamily="18" charset="0"/>
              </a:rPr>
              <a:t>Blood leaves the lungs through the pulmonary veins</a:t>
            </a:r>
            <a:endParaRPr lang="ar-SA" b="1" dirty="0">
              <a:latin typeface="Times New Roman" panose="02020603050405020304" pitchFamily="18" charset="0"/>
              <a:cs typeface="Times New Roman" panose="02020603050405020304" pitchFamily="18" charset="0"/>
            </a:endParaRPr>
          </a:p>
        </p:txBody>
      </p:sp>
      <p:sp>
        <p:nvSpPr>
          <p:cNvPr id="7" name="مستطيل 6"/>
          <p:cNvSpPr/>
          <p:nvPr/>
        </p:nvSpPr>
        <p:spPr>
          <a:xfrm>
            <a:off x="4150605" y="5286226"/>
            <a:ext cx="3523722" cy="400110"/>
          </a:xfrm>
          <a:prstGeom prst="rect">
            <a:avLst/>
          </a:prstGeom>
        </p:spPr>
        <p:txBody>
          <a:bodyPr wrap="none">
            <a:spAutoFit/>
          </a:bodyPr>
          <a:lstStyle/>
          <a:p>
            <a:r>
              <a:rPr lang="en-US" sz="2000" b="1" dirty="0">
                <a:solidFill>
                  <a:srgbClr val="0070C0"/>
                </a:solidFill>
                <a:latin typeface="Times New Roman" panose="02020603050405020304" pitchFamily="18" charset="0"/>
                <a:cs typeface="Times New Roman" panose="02020603050405020304" pitchFamily="18" charset="0"/>
              </a:rPr>
              <a:t> 	In systemic capillaries</a:t>
            </a:r>
            <a:endParaRPr lang="ar-SA" sz="2000" b="1" dirty="0">
              <a:solidFill>
                <a:srgbClr val="0070C0"/>
              </a:solidFill>
              <a:latin typeface="Times New Roman" panose="02020603050405020304" pitchFamily="18" charset="0"/>
              <a:cs typeface="Times New Roman" panose="02020603050405020304" pitchFamily="18" charset="0"/>
            </a:endParaRPr>
          </a:p>
        </p:txBody>
      </p:sp>
      <p:sp>
        <p:nvSpPr>
          <p:cNvPr id="8" name="مستطيل 7"/>
          <p:cNvSpPr/>
          <p:nvPr/>
        </p:nvSpPr>
        <p:spPr>
          <a:xfrm>
            <a:off x="1784994" y="5686336"/>
            <a:ext cx="5523310" cy="923330"/>
          </a:xfrm>
          <a:prstGeom prst="rect">
            <a:avLst/>
          </a:prstGeom>
        </p:spPr>
        <p:txBody>
          <a:bodyPr wrap="square">
            <a:spAutoFit/>
          </a:bodyPr>
          <a:lstStyle/>
          <a:p>
            <a:pPr algn="l" rtl="0"/>
            <a:r>
              <a:rPr lang="en-US" b="1" dirty="0">
                <a:latin typeface="Times New Roman" panose="02020603050405020304" pitchFamily="18" charset="0"/>
                <a:ea typeface="Times New Roman" panose="02020603050405020304" pitchFamily="18" charset="0"/>
              </a:rPr>
              <a:t>The blood will lose oxygen and gain carbon dioxide because of the pressure difference between the tissues and blood.</a:t>
            </a:r>
            <a:endParaRPr lang="ar-SA" dirty="0"/>
          </a:p>
        </p:txBody>
      </p:sp>
      <p:sp>
        <p:nvSpPr>
          <p:cNvPr id="9" name="مستطيل 8"/>
          <p:cNvSpPr/>
          <p:nvPr/>
        </p:nvSpPr>
        <p:spPr>
          <a:xfrm>
            <a:off x="1524000" y="5242996"/>
            <a:ext cx="2039340" cy="400110"/>
          </a:xfrm>
          <a:prstGeom prst="rect">
            <a:avLst/>
          </a:prstGeom>
        </p:spPr>
        <p:txBody>
          <a:bodyPr wrap="none">
            <a:spAutoFit/>
          </a:bodyPr>
          <a:lstStyle/>
          <a:p>
            <a:r>
              <a:rPr lang="en-US" sz="2000" b="1" dirty="0">
                <a:solidFill>
                  <a:srgbClr val="0070C0"/>
                </a:solidFill>
                <a:latin typeface="Times New Roman" pitchFamily="18" charset="0"/>
                <a:cs typeface="Times New Roman" pitchFamily="18" charset="0"/>
              </a:rPr>
              <a:t>In the tissue cells</a:t>
            </a:r>
            <a:endParaRPr lang="ar-SA" sz="2000" dirty="0">
              <a:solidFill>
                <a:srgbClr val="0070C0"/>
              </a:solidFill>
              <a:latin typeface="Times New Roman" pitchFamily="18" charset="0"/>
              <a:cs typeface="Times New Roman" pitchFamily="18" charset="0"/>
            </a:endParaRPr>
          </a:p>
        </p:txBody>
      </p:sp>
      <p:pic>
        <p:nvPicPr>
          <p:cNvPr id="10" name="Picture 8">
            <a:extLst>
              <a:ext uri="{FF2B5EF4-FFF2-40B4-BE49-F238E27FC236}">
                <a16:creationId xmlns:a16="http://schemas.microsoft.com/office/drawing/2014/main" id="{73F92539-4FFC-45E1-85D6-6B1E2F20DB2A}"/>
              </a:ext>
            </a:extLst>
          </p:cNvPr>
          <p:cNvPicPr>
            <a:picLocks noChangeAspect="1"/>
          </p:cNvPicPr>
          <p:nvPr/>
        </p:nvPicPr>
        <p:blipFill>
          <a:blip r:embed="rId3"/>
          <a:stretch>
            <a:fillRect/>
          </a:stretch>
        </p:blipFill>
        <p:spPr>
          <a:xfrm>
            <a:off x="545821" y="421376"/>
            <a:ext cx="1715940" cy="4015736"/>
          </a:xfrm>
          <a:prstGeom prst="rect">
            <a:avLst/>
          </a:prstGeom>
        </p:spPr>
      </p:pic>
    </p:spTree>
    <p:extLst>
      <p:ext uri="{BB962C8B-B14F-4D97-AF65-F5344CB8AC3E}">
        <p14:creationId xmlns:p14="http://schemas.microsoft.com/office/powerpoint/2010/main" val="23690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208912" cy="2308324"/>
          </a:xfrm>
          <a:prstGeom prst="rect">
            <a:avLst/>
          </a:prstGeom>
        </p:spPr>
        <p:txBody>
          <a:bodyPr wrap="square">
            <a:spAutoFit/>
          </a:bodyPr>
          <a:lstStyle/>
          <a:p>
            <a:pPr lvl="0" algn="l" rtl="0"/>
            <a:r>
              <a:rPr lang="en-US" sz="2400" b="1" dirty="0">
                <a:latin typeface="Times New Roman" panose="02020603050405020304" pitchFamily="18" charset="0"/>
                <a:cs typeface="Times New Roman" panose="02020603050405020304" pitchFamily="18" charset="0"/>
              </a:rPr>
              <a:t>The blood returning to the lungs through the pulmonary arteries has a venous PO</a:t>
            </a:r>
            <a:r>
              <a:rPr lang="en-US" sz="2400" b="1" baseline="-25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=40mmHg and a PCO</a:t>
            </a:r>
            <a:r>
              <a:rPr lang="en-US" sz="2400" b="1" baseline="-25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=45mmHg.</a:t>
            </a:r>
          </a:p>
          <a:p>
            <a:pPr lvl="0" algn="l" rtl="0"/>
            <a:r>
              <a:rPr lang="en-US" sz="2400" b="1" dirty="0">
                <a:latin typeface="Times New Roman" panose="02020603050405020304" pitchFamily="18" charset="0"/>
                <a:cs typeface="Times New Roman" panose="02020603050405020304" pitchFamily="18" charset="0"/>
              </a:rPr>
              <a:t> The blood enters the lung capillaries where the process of exchanging gases between the capillaries and alveoli begins again.</a:t>
            </a:r>
          </a:p>
        </p:txBody>
      </p:sp>
      <p:pic>
        <p:nvPicPr>
          <p:cNvPr id="5" name="صورة 4" descr="Chapter 10 respiration"/>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52336"/>
            <a:ext cx="5184576" cy="3989764"/>
          </a:xfrm>
          <a:prstGeom prst="rect">
            <a:avLst/>
          </a:prstGeom>
          <a:noFill/>
          <a:ln>
            <a:noFill/>
          </a:ln>
        </p:spPr>
      </p:pic>
      <p:sp>
        <p:nvSpPr>
          <p:cNvPr id="3" name="Footer Placeholder 2">
            <a:extLst>
              <a:ext uri="{FF2B5EF4-FFF2-40B4-BE49-F238E27FC236}">
                <a16:creationId xmlns:a16="http://schemas.microsoft.com/office/drawing/2014/main" id="{8F9FFC51-88F8-4F16-AADC-30EA8954F008}"/>
              </a:ext>
            </a:extLst>
          </p:cNvPr>
          <p:cNvSpPr>
            <a:spLocks noGrp="1"/>
          </p:cNvSpPr>
          <p:nvPr>
            <p:ph type="ftr" sz="quarter" idx="11"/>
          </p:nvPr>
        </p:nvSpPr>
        <p:spPr/>
        <p:txBody>
          <a:bodyPr/>
          <a:lstStyle/>
          <a:p>
            <a:r>
              <a:rPr lang="en-US"/>
              <a:t>University of Basrah-College of Medicine-Physiology Department</a:t>
            </a:r>
            <a:endParaRPr lang="ar-SA"/>
          </a:p>
        </p:txBody>
      </p:sp>
      <p:sp>
        <p:nvSpPr>
          <p:cNvPr id="4" name="Slide Number Placeholder 3">
            <a:extLst>
              <a:ext uri="{FF2B5EF4-FFF2-40B4-BE49-F238E27FC236}">
                <a16:creationId xmlns:a16="http://schemas.microsoft.com/office/drawing/2014/main" id="{45F32630-D124-4E11-BE62-57870B73FAA1}"/>
              </a:ext>
            </a:extLst>
          </p:cNvPr>
          <p:cNvSpPr>
            <a:spLocks noGrp="1"/>
          </p:cNvSpPr>
          <p:nvPr>
            <p:ph type="sldNum" sz="quarter" idx="12"/>
          </p:nvPr>
        </p:nvSpPr>
        <p:spPr/>
        <p:txBody>
          <a:bodyPr/>
          <a:lstStyle/>
          <a:p>
            <a:fld id="{0B34F065-1154-456A-91E3-76DE8E75E17B}" type="slidenum">
              <a:rPr lang="ar-SA" smtClean="0"/>
              <a:pPr/>
              <a:t>25</a:t>
            </a:fld>
            <a:endParaRPr lang="ar-SA"/>
          </a:p>
        </p:txBody>
      </p:sp>
    </p:spTree>
    <p:extLst>
      <p:ext uri="{BB962C8B-B14F-4D97-AF65-F5344CB8AC3E}">
        <p14:creationId xmlns:p14="http://schemas.microsoft.com/office/powerpoint/2010/main" val="1036665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332656"/>
            <a:ext cx="8640960" cy="3046988"/>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The factors that influence tissue gas exchange </a:t>
            </a:r>
            <a:r>
              <a:rPr lang="en-US" sz="2400" b="1" dirty="0">
                <a:latin typeface="Times New Roman" pitchFamily="18" charset="0"/>
                <a:cs typeface="Times New Roman" pitchFamily="18" charset="0"/>
              </a:rPr>
              <a:t>are similar to the factors of alveolar gas exchange, and include :</a:t>
            </a:r>
          </a:p>
          <a:p>
            <a:pPr marL="514350" indent="-514350" algn="l" rtl="0">
              <a:buFont typeface="+mj-lt"/>
              <a:buAutoNum type="arabicPeriod"/>
            </a:pPr>
            <a:r>
              <a:rPr lang="en-US" sz="2400" b="1" dirty="0">
                <a:latin typeface="Times New Roman" pitchFamily="18" charset="0"/>
                <a:cs typeface="Times New Roman" pitchFamily="18" charset="0"/>
              </a:rPr>
              <a:t>Partial  pressure gradients between the blood and the tissues, </a:t>
            </a:r>
          </a:p>
          <a:p>
            <a:pPr marL="514350" indent="-514350" algn="l" rtl="0">
              <a:buFont typeface="+mj-lt"/>
              <a:buAutoNum type="arabicPeriod"/>
            </a:pPr>
            <a:r>
              <a:rPr lang="en-US" sz="2400" b="1" dirty="0">
                <a:latin typeface="Times New Roman" pitchFamily="18" charset="0"/>
                <a:cs typeface="Times New Roman" pitchFamily="18" charset="0"/>
              </a:rPr>
              <a:t>The blood perfusion of those tissues. </a:t>
            </a:r>
          </a:p>
          <a:p>
            <a:pPr marL="514350" indent="-514350" algn="l" rtl="0">
              <a:buFont typeface="+mj-lt"/>
              <a:buAutoNum type="arabicPeriod"/>
            </a:pPr>
            <a:r>
              <a:rPr lang="en-US" sz="2400" b="1" dirty="0">
                <a:latin typeface="Times New Roman" pitchFamily="18" charset="0"/>
                <a:cs typeface="Times New Roman" pitchFamily="18" charset="0"/>
              </a:rPr>
              <a:t>The surface areas of those tissues. </a:t>
            </a:r>
          </a:p>
          <a:p>
            <a:pPr algn="l" rtl="0"/>
            <a:r>
              <a:rPr lang="en-US" sz="2400" b="1" dirty="0">
                <a:latin typeface="Times New Roman" pitchFamily="18" charset="0"/>
                <a:cs typeface="Times New Roman" pitchFamily="18" charset="0"/>
              </a:rPr>
              <a:t>   Each of those factors generally increase gas exchange as those factors are increased (i.e., more oxygen diffusion in tissues with more blood perfusion</a:t>
            </a:r>
            <a:endParaRPr lang="ar-SA" sz="2400" dirty="0">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D71F3738-3561-456F-8814-10B4B514EEB9}"/>
              </a:ext>
            </a:extLst>
          </p:cNvPr>
          <p:cNvPicPr>
            <a:picLocks noChangeAspect="1"/>
          </p:cNvPicPr>
          <p:nvPr/>
        </p:nvPicPr>
        <p:blipFill>
          <a:blip r:embed="rId2"/>
          <a:stretch>
            <a:fillRect/>
          </a:stretch>
        </p:blipFill>
        <p:spPr>
          <a:xfrm>
            <a:off x="2267744" y="3717032"/>
            <a:ext cx="4305300" cy="2457450"/>
          </a:xfrm>
          <a:prstGeom prst="rect">
            <a:avLst/>
          </a:prstGeom>
        </p:spPr>
      </p:pic>
      <p:sp>
        <p:nvSpPr>
          <p:cNvPr id="5" name="Footer Placeholder 4">
            <a:extLst>
              <a:ext uri="{FF2B5EF4-FFF2-40B4-BE49-F238E27FC236}">
                <a16:creationId xmlns:a16="http://schemas.microsoft.com/office/drawing/2014/main" id="{E1D1E76A-F029-4546-BCF3-8B64F8F9C14F}"/>
              </a:ext>
            </a:extLst>
          </p:cNvPr>
          <p:cNvSpPr>
            <a:spLocks noGrp="1"/>
          </p:cNvSpPr>
          <p:nvPr>
            <p:ph type="ftr" sz="quarter" idx="11"/>
          </p:nvPr>
        </p:nvSpPr>
        <p:spPr/>
        <p:txBody>
          <a:bodyPr/>
          <a:lstStyle/>
          <a:p>
            <a:r>
              <a:rPr lang="en-US"/>
              <a:t>University of Basrah-College of Medicine-Physiology Department</a:t>
            </a:r>
            <a:endParaRPr lang="ar-SA"/>
          </a:p>
        </p:txBody>
      </p:sp>
      <p:sp>
        <p:nvSpPr>
          <p:cNvPr id="6" name="Slide Number Placeholder 5">
            <a:extLst>
              <a:ext uri="{FF2B5EF4-FFF2-40B4-BE49-F238E27FC236}">
                <a16:creationId xmlns:a16="http://schemas.microsoft.com/office/drawing/2014/main" id="{A50CAD4A-9EE8-4CAB-ADA4-F7CE34CBA679}"/>
              </a:ext>
            </a:extLst>
          </p:cNvPr>
          <p:cNvSpPr>
            <a:spLocks noGrp="1"/>
          </p:cNvSpPr>
          <p:nvPr>
            <p:ph type="sldNum" sz="quarter" idx="12"/>
          </p:nvPr>
        </p:nvSpPr>
        <p:spPr/>
        <p:txBody>
          <a:bodyPr/>
          <a:lstStyle/>
          <a:p>
            <a:fld id="{0B34F065-1154-456A-91E3-76DE8E75E17B}" type="slidenum">
              <a:rPr lang="ar-SA" smtClean="0"/>
              <a:pPr/>
              <a:t>26</a:t>
            </a:fld>
            <a:endParaRPr lang="ar-SA"/>
          </a:p>
        </p:txBody>
      </p:sp>
    </p:spTree>
    <p:extLst>
      <p:ext uri="{BB962C8B-B14F-4D97-AF65-F5344CB8AC3E}">
        <p14:creationId xmlns:p14="http://schemas.microsoft.com/office/powerpoint/2010/main" val="120266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27</a:t>
            </a:fld>
            <a:endParaRPr lang="ar-SA"/>
          </a:p>
        </p:txBody>
      </p:sp>
      <p:sp>
        <p:nvSpPr>
          <p:cNvPr id="4" name="مستطيل 3"/>
          <p:cNvSpPr/>
          <p:nvPr/>
        </p:nvSpPr>
        <p:spPr>
          <a:xfrm>
            <a:off x="457200" y="908720"/>
            <a:ext cx="8507288" cy="1764394"/>
          </a:xfrm>
          <a:prstGeom prst="rect">
            <a:avLst/>
          </a:prstGeom>
        </p:spPr>
        <p:txBody>
          <a:bodyPr wrap="square">
            <a:spAutoFit/>
          </a:bodyPr>
          <a:lstStyle/>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In a typical adult, each contraction of the heart muscles forces about 80ml of blood through the lungs from the right ventricle and a similar volume from the left ventricle. </a:t>
            </a: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In the process the heart does work. </a:t>
            </a:r>
            <a:endParaRPr lang="en-US"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مستطيل 4"/>
          <p:cNvSpPr/>
          <p:nvPr/>
        </p:nvSpPr>
        <p:spPr>
          <a:xfrm>
            <a:off x="906317" y="260648"/>
            <a:ext cx="3837333"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Work done by the heart</a:t>
            </a:r>
          </a:p>
        </p:txBody>
      </p:sp>
      <p:pic>
        <p:nvPicPr>
          <p:cNvPr id="6" name="Picture 2" descr="CG Hear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780928"/>
            <a:ext cx="5466731" cy="3374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547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3">
            <a:extLst>
              <a:ext uri="{FF2B5EF4-FFF2-40B4-BE49-F238E27FC236}">
                <a16:creationId xmlns:a16="http://schemas.microsoft.com/office/drawing/2014/main" id="{6E2F8A2F-0626-4E2E-86D8-2BC38FBA8EC8}"/>
              </a:ext>
            </a:extLst>
          </p:cNvPr>
          <p:cNvSpPr/>
          <p:nvPr/>
        </p:nvSpPr>
        <p:spPr>
          <a:xfrm>
            <a:off x="388163" y="836712"/>
            <a:ext cx="8715404" cy="830997"/>
          </a:xfrm>
          <a:prstGeom prst="rect">
            <a:avLst/>
          </a:prstGeom>
        </p:spPr>
        <p:txBody>
          <a:bodyPr wrap="square">
            <a:spAutoFit/>
          </a:bodyPr>
          <a:lstStyle/>
          <a:p>
            <a:pPr marL="342900" indent="-342900" algn="l" rtl="0">
              <a:buFont typeface="Arial" panose="020B0604020202020204" pitchFamily="34" charset="0"/>
              <a:buChar char="•"/>
            </a:pPr>
            <a:r>
              <a:rPr lang="en-US" sz="2400" b="1" dirty="0">
                <a:latin typeface="Times New Roman" pitchFamily="18" charset="0"/>
                <a:cs typeface="Times New Roman" pitchFamily="18" charset="0"/>
              </a:rPr>
              <a:t>In the pulmonary system the pressure is low because of low resistance of the blood vessels in the lungs.</a:t>
            </a:r>
          </a:p>
        </p:txBody>
      </p:sp>
      <p:sp>
        <p:nvSpPr>
          <p:cNvPr id="11" name="مستطيل 3">
            <a:extLst>
              <a:ext uri="{FF2B5EF4-FFF2-40B4-BE49-F238E27FC236}">
                <a16:creationId xmlns:a16="http://schemas.microsoft.com/office/drawing/2014/main" id="{6BAFE924-7D6F-4625-B6DA-EFA312119DD1}"/>
              </a:ext>
            </a:extLst>
          </p:cNvPr>
          <p:cNvSpPr/>
          <p:nvPr/>
        </p:nvSpPr>
        <p:spPr>
          <a:xfrm>
            <a:off x="214298" y="1642790"/>
            <a:ext cx="8715404" cy="830997"/>
          </a:xfrm>
          <a:prstGeom prst="rect">
            <a:avLst/>
          </a:prstGeom>
        </p:spPr>
        <p:txBody>
          <a:bodyPr wrap="square">
            <a:spAutoFit/>
          </a:bodyPr>
          <a:lstStyle/>
          <a:p>
            <a:pPr marL="342900" indent="-342900" algn="l" rtl="0">
              <a:buFont typeface="Arial" panose="020B0604020202020204" pitchFamily="34" charset="0"/>
              <a:buChar char="•"/>
            </a:pPr>
            <a:r>
              <a:rPr lang="en-US" sz="2400" b="1" dirty="0">
                <a:latin typeface="Times New Roman" pitchFamily="18" charset="0"/>
                <a:cs typeface="Times New Roman" pitchFamily="18" charset="0"/>
              </a:rPr>
              <a:t>The maximum pressure (systole) about </a:t>
            </a:r>
            <a:r>
              <a:rPr lang="en-US" sz="2400" b="1" dirty="0">
                <a:solidFill>
                  <a:srgbClr val="FF0000"/>
                </a:solidFill>
                <a:latin typeface="Times New Roman" pitchFamily="18" charset="0"/>
                <a:cs typeface="Times New Roman" pitchFamily="18" charset="0"/>
              </a:rPr>
              <a:t>25mmHg</a:t>
            </a:r>
            <a:r>
              <a:rPr lang="en-US" sz="2400" b="1" dirty="0">
                <a:latin typeface="Times New Roman" pitchFamily="18" charset="0"/>
                <a:cs typeface="Times New Roman" pitchFamily="18" charset="0"/>
              </a:rPr>
              <a:t>.  Is about </a:t>
            </a:r>
            <a:r>
              <a:rPr lang="en-US" sz="2400" b="1" dirty="0">
                <a:solidFill>
                  <a:srgbClr val="FF0000"/>
                </a:solidFill>
                <a:latin typeface="Times New Roman" pitchFamily="18" charset="0"/>
                <a:cs typeface="Times New Roman" pitchFamily="18" charset="0"/>
              </a:rPr>
              <a:t>one-fifth</a:t>
            </a:r>
            <a:r>
              <a:rPr lang="en-US" sz="2400" b="1" dirty="0">
                <a:latin typeface="Times New Roman" pitchFamily="18" charset="0"/>
                <a:cs typeface="Times New Roman" pitchFamily="18" charset="0"/>
              </a:rPr>
              <a:t> of that in the systemic circulation. </a:t>
            </a:r>
          </a:p>
        </p:txBody>
      </p:sp>
      <p:sp>
        <p:nvSpPr>
          <p:cNvPr id="4" name="Footer Placeholder 3">
            <a:extLst>
              <a:ext uri="{FF2B5EF4-FFF2-40B4-BE49-F238E27FC236}">
                <a16:creationId xmlns:a16="http://schemas.microsoft.com/office/drawing/2014/main" id="{8665E799-34C8-4C13-87EB-B7ACCF9F1070}"/>
              </a:ext>
            </a:extLst>
          </p:cNvPr>
          <p:cNvSpPr>
            <a:spLocks noGrp="1"/>
          </p:cNvSpPr>
          <p:nvPr>
            <p:ph type="ftr" sz="quarter" idx="11"/>
          </p:nvPr>
        </p:nvSpPr>
        <p:spPr/>
        <p:txBody>
          <a:bodyPr/>
          <a:lstStyle/>
          <a:p>
            <a:r>
              <a:rPr lang="en-US"/>
              <a:t>University of Basrah-College of Medicine-Physiology Department</a:t>
            </a:r>
            <a:endParaRPr lang="ar-SA"/>
          </a:p>
        </p:txBody>
      </p:sp>
      <p:sp>
        <p:nvSpPr>
          <p:cNvPr id="5" name="Slide Number Placeholder 4">
            <a:extLst>
              <a:ext uri="{FF2B5EF4-FFF2-40B4-BE49-F238E27FC236}">
                <a16:creationId xmlns:a16="http://schemas.microsoft.com/office/drawing/2014/main" id="{6F4543D8-D688-4F3C-8927-0928F89A8800}"/>
              </a:ext>
            </a:extLst>
          </p:cNvPr>
          <p:cNvSpPr>
            <a:spLocks noGrp="1"/>
          </p:cNvSpPr>
          <p:nvPr>
            <p:ph type="sldNum" sz="quarter" idx="12"/>
          </p:nvPr>
        </p:nvSpPr>
        <p:spPr/>
        <p:txBody>
          <a:bodyPr/>
          <a:lstStyle/>
          <a:p>
            <a:fld id="{0B34F065-1154-456A-91E3-76DE8E75E17B}" type="slidenum">
              <a:rPr lang="ar-SA" smtClean="0"/>
              <a:pPr/>
              <a:t>28</a:t>
            </a:fld>
            <a:endParaRPr lang="ar-SA"/>
          </a:p>
        </p:txBody>
      </p:sp>
      <p:sp>
        <p:nvSpPr>
          <p:cNvPr id="6" name="مستطيل 5"/>
          <p:cNvSpPr/>
          <p:nvPr/>
        </p:nvSpPr>
        <p:spPr>
          <a:xfrm>
            <a:off x="838200" y="261228"/>
            <a:ext cx="7406208" cy="483017"/>
          </a:xfrm>
          <a:prstGeom prst="rect">
            <a:avLst/>
          </a:prstGeom>
        </p:spPr>
        <p:txBody>
          <a:bodyPr wrap="square">
            <a:spAutoFit/>
          </a:bodyPr>
          <a:lstStyle/>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The pressure in two pumps of the heart is not the same.</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36912"/>
            <a:ext cx="8392446" cy="404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6219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69660"/>
            <a:ext cx="8392446"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4">
            <a:extLst>
              <a:ext uri="{FF2B5EF4-FFF2-40B4-BE49-F238E27FC236}">
                <a16:creationId xmlns:a16="http://schemas.microsoft.com/office/drawing/2014/main" id="{88873586-4CF0-405F-9EA0-A6680A40DAF3}"/>
              </a:ext>
            </a:extLst>
          </p:cNvPr>
          <p:cNvSpPr/>
          <p:nvPr/>
        </p:nvSpPr>
        <p:spPr>
          <a:xfrm>
            <a:off x="125760" y="175772"/>
            <a:ext cx="8892480" cy="1200329"/>
          </a:xfrm>
          <a:prstGeom prst="rect">
            <a:avLst/>
          </a:prstGeom>
        </p:spPr>
        <p:txBody>
          <a:bodyPr wrap="square">
            <a:spAutoFit/>
          </a:bodyPr>
          <a:lstStyle/>
          <a:p>
            <a:pPr marL="342900" indent="-342900" algn="l" rtl="0">
              <a:buFont typeface="Arial" panose="020B0604020202020204" pitchFamily="34" charset="0"/>
              <a:buChar char="•"/>
            </a:pPr>
            <a:r>
              <a:rPr lang="en-US" sz="2400" b="1" dirty="0">
                <a:latin typeface="Times New Roman" pitchFamily="18" charset="0"/>
                <a:cs typeface="Times New Roman" pitchFamily="18" charset="0"/>
              </a:rPr>
              <a:t>In order to circulate the blood through the much larger systemic net work, the left side of the heart muscle produce pressure about 120mmHg at the peak(systole) of each cardiac cycle.</a:t>
            </a:r>
          </a:p>
        </p:txBody>
      </p:sp>
      <p:sp>
        <p:nvSpPr>
          <p:cNvPr id="2" name="Footer Placeholder 1">
            <a:extLst>
              <a:ext uri="{FF2B5EF4-FFF2-40B4-BE49-F238E27FC236}">
                <a16:creationId xmlns:a16="http://schemas.microsoft.com/office/drawing/2014/main" id="{5DAF85E5-EDD7-4A16-9519-FB0536C31C91}"/>
              </a:ext>
            </a:extLst>
          </p:cNvPr>
          <p:cNvSpPr>
            <a:spLocks noGrp="1"/>
          </p:cNvSpPr>
          <p:nvPr>
            <p:ph type="ftr" sz="quarter" idx="11"/>
          </p:nvPr>
        </p:nvSpPr>
        <p:spPr/>
        <p:txBody>
          <a:bodyPr/>
          <a:lstStyle/>
          <a:p>
            <a:r>
              <a:rPr lang="en-US"/>
              <a:t>University of Basrah-College of Medicine-Physiology Department</a:t>
            </a:r>
            <a:endParaRPr lang="ar-SA"/>
          </a:p>
        </p:txBody>
      </p:sp>
      <p:sp>
        <p:nvSpPr>
          <p:cNvPr id="5" name="Slide Number Placeholder 4">
            <a:extLst>
              <a:ext uri="{FF2B5EF4-FFF2-40B4-BE49-F238E27FC236}">
                <a16:creationId xmlns:a16="http://schemas.microsoft.com/office/drawing/2014/main" id="{2888377E-1713-46BB-8BE3-56F02B788315}"/>
              </a:ext>
            </a:extLst>
          </p:cNvPr>
          <p:cNvSpPr>
            <a:spLocks noGrp="1"/>
          </p:cNvSpPr>
          <p:nvPr>
            <p:ph type="sldNum" sz="quarter" idx="12"/>
          </p:nvPr>
        </p:nvSpPr>
        <p:spPr/>
        <p:txBody>
          <a:bodyPr/>
          <a:lstStyle/>
          <a:p>
            <a:fld id="{0B34F065-1154-456A-91E3-76DE8E75E17B}" type="slidenum">
              <a:rPr lang="ar-SA" smtClean="0"/>
              <a:pPr/>
              <a:t>29</a:t>
            </a:fld>
            <a:endParaRPr lang="ar-SA"/>
          </a:p>
        </p:txBody>
      </p:sp>
    </p:spTree>
    <p:custDataLst>
      <p:tags r:id="rId1"/>
    </p:custDataLst>
    <p:extLst>
      <p:ext uri="{BB962C8B-B14F-4D97-AF65-F5344CB8AC3E}">
        <p14:creationId xmlns:p14="http://schemas.microsoft.com/office/powerpoint/2010/main" val="305928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3</a:t>
            </a:fld>
            <a:endParaRPr lang="ar-SA"/>
          </a:p>
        </p:txBody>
      </p:sp>
      <p:sp>
        <p:nvSpPr>
          <p:cNvPr id="4" name="مستطيل 3"/>
          <p:cNvSpPr/>
          <p:nvPr/>
        </p:nvSpPr>
        <p:spPr>
          <a:xfrm>
            <a:off x="254042" y="1700808"/>
            <a:ext cx="8496944" cy="4312784"/>
          </a:xfrm>
          <a:prstGeom prst="rect">
            <a:avLst/>
          </a:prstGeom>
        </p:spPr>
        <p:txBody>
          <a:bodyPr wrap="square">
            <a:spAutoFit/>
          </a:bodyPr>
          <a:lstStyle/>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The cells of the body act like individual engines. In order for them to function, they must have: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 1. Fuel from our food to supply energy.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2. O2 from the air we breathe to combine with the food to release energy.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3. A way to dispose of the by-products of the combustion (mostly CO2, H2O, and heat). </a:t>
            </a:r>
          </a:p>
          <a:p>
            <a:pPr algn="l" rtl="0">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4- The blood performs this important body function .blood represents about 7% of the body mass or about 4.5 kg in</a:t>
            </a:r>
          </a:p>
          <a:p>
            <a:pPr algn="l" rtl="0">
              <a:lnSpc>
                <a:spcPct val="115000"/>
              </a:lnSpc>
              <a:spcAft>
                <a:spcPts val="0"/>
              </a:spcAft>
            </a:pPr>
            <a:r>
              <a:rPr lang="en-US" sz="2400" b="1">
                <a:effectLst/>
                <a:latin typeface="Times New Roman" panose="02020603050405020304" pitchFamily="18" charset="0"/>
                <a:ea typeface="Times New Roman" panose="02020603050405020304" pitchFamily="18" charset="0"/>
                <a:cs typeface="Arial" panose="020B0604020202020204" pitchFamily="34" charset="0"/>
              </a:rPr>
              <a:t> </a:t>
            </a: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a </a:t>
            </a:r>
            <a:r>
              <a:rPr lang="en-US" sz="2400" b="1">
                <a:effectLst/>
                <a:latin typeface="Times New Roman" panose="02020603050405020304" pitchFamily="18" charset="0"/>
                <a:ea typeface="Times New Roman" panose="02020603050405020304" pitchFamily="18" charset="0"/>
                <a:cs typeface="Arial" panose="020B0604020202020204" pitchFamily="34" charset="0"/>
              </a:rPr>
              <a:t>64 kg person.</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مستطيل 4"/>
          <p:cNvSpPr/>
          <p:nvPr/>
        </p:nvSpPr>
        <p:spPr>
          <a:xfrm>
            <a:off x="262616" y="1045930"/>
            <a:ext cx="8095768" cy="461665"/>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anose="02020603050405020304" pitchFamily="18" charset="0"/>
              </a:rPr>
              <a:t>Cardiovascular System  functions and its Components </a:t>
            </a:r>
            <a:endParaRPr lang="ar-SA" sz="2400" dirty="0">
              <a:solidFill>
                <a:srgbClr val="FF0000"/>
              </a:solidFill>
            </a:endParaRPr>
          </a:p>
        </p:txBody>
      </p:sp>
      <p:sp>
        <p:nvSpPr>
          <p:cNvPr id="6" name="Rectangle 1"/>
          <p:cNvSpPr/>
          <p:nvPr/>
        </p:nvSpPr>
        <p:spPr>
          <a:xfrm>
            <a:off x="1620484" y="267943"/>
            <a:ext cx="4976619" cy="584775"/>
          </a:xfrm>
          <a:prstGeom prst="rect">
            <a:avLst/>
          </a:prstGeom>
        </p:spPr>
        <p:txBody>
          <a:bodyPr wrap="none">
            <a:spAutoFit/>
          </a:bodyPr>
          <a:lstStyle/>
          <a:p>
            <a:pPr rtl="0"/>
            <a:r>
              <a:rPr lang="en-US" sz="3200" b="1" dirty="0">
                <a:solidFill>
                  <a:srgbClr val="FF0000"/>
                </a:solidFill>
                <a:latin typeface="Times New Roman" panose="02020603050405020304" pitchFamily="18" charset="0"/>
                <a:cs typeface="Times New Roman" panose="02020603050405020304" pitchFamily="18" charset="0"/>
              </a:rPr>
              <a:t>Cardiovascular System  :  </a:t>
            </a:r>
          </a:p>
        </p:txBody>
      </p:sp>
    </p:spTree>
    <p:extLst>
      <p:ext uri="{BB962C8B-B14F-4D97-AF65-F5344CB8AC3E}">
        <p14:creationId xmlns:p14="http://schemas.microsoft.com/office/powerpoint/2010/main" val="4287057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30</a:t>
            </a:fld>
            <a:endParaRPr lang="ar-SA"/>
          </a:p>
        </p:txBody>
      </p:sp>
      <p:sp>
        <p:nvSpPr>
          <p:cNvPr id="4" name="مستطيل 3"/>
          <p:cNvSpPr/>
          <p:nvPr/>
        </p:nvSpPr>
        <p:spPr>
          <a:xfrm>
            <a:off x="457200" y="332656"/>
            <a:ext cx="8686800" cy="2189125"/>
          </a:xfrm>
          <a:prstGeom prst="rect">
            <a:avLst/>
          </a:prstGeom>
        </p:spPr>
        <p:txBody>
          <a:bodyPr wrap="square">
            <a:spAutoFit/>
          </a:bodyPr>
          <a:lstStyle/>
          <a:p>
            <a:pPr marL="342900" indent="-342900" algn="l" rtl="0">
              <a:lnSpc>
                <a:spcPct val="115000"/>
              </a:lnSpc>
              <a:spcAft>
                <a:spcPts val="0"/>
              </a:spcAft>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Arial" panose="020B0604020202020204" pitchFamily="34" charset="0"/>
              </a:rPr>
              <a:t>The muscle driving the left ventricle is about three times thicker than that of the right ventricle. </a:t>
            </a:r>
          </a:p>
          <a:p>
            <a:pPr marL="342900" indent="-342900" algn="l" rtl="0">
              <a:lnSpc>
                <a:spcPct val="115000"/>
              </a:lnSpc>
              <a:spcAft>
                <a:spcPts val="0"/>
              </a:spcAft>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Arial" panose="020B0604020202020204" pitchFamily="34" charset="0"/>
              </a:rPr>
              <a:t>In addition, the circular shape of the left ventricle is more efficient for producing high pressure than the elliptical shape of the right ventricle.</a:t>
            </a:r>
            <a:endParaRPr lang="en-US"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5" name="صورة 4"/>
          <p:cNvPicPr>
            <a:picLocks noChangeAspect="1"/>
          </p:cNvPicPr>
          <p:nvPr/>
        </p:nvPicPr>
        <p:blipFill rotWithShape="1">
          <a:blip r:embed="rId2"/>
          <a:srcRect l="24848" b="26952"/>
          <a:stretch/>
        </p:blipFill>
        <p:spPr>
          <a:xfrm>
            <a:off x="3124200" y="2814845"/>
            <a:ext cx="4688160" cy="3206443"/>
          </a:xfrm>
          <a:prstGeom prst="rect">
            <a:avLst/>
          </a:prstGeom>
        </p:spPr>
      </p:pic>
    </p:spTree>
    <p:extLst>
      <p:ext uri="{BB962C8B-B14F-4D97-AF65-F5344CB8AC3E}">
        <p14:creationId xmlns:p14="http://schemas.microsoft.com/office/powerpoint/2010/main" val="1186397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31</a:t>
            </a:fld>
            <a:endParaRPr lang="ar-SA"/>
          </a:p>
        </p:txBody>
      </p:sp>
      <p:sp>
        <p:nvSpPr>
          <p:cNvPr id="4" name="مستطيل 3"/>
          <p:cNvSpPr/>
          <p:nvPr/>
        </p:nvSpPr>
        <p:spPr>
          <a:xfrm>
            <a:off x="179512" y="476672"/>
            <a:ext cx="8784976" cy="3914918"/>
          </a:xfrm>
          <a:prstGeom prst="rect">
            <a:avLst/>
          </a:prstGeom>
        </p:spPr>
        <p:txBody>
          <a:bodyPr wrap="square">
            <a:spAutoFit/>
          </a:bodyPr>
          <a:lstStyle/>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The work W done by a pump working at a constant pressure P is equal to the product of pressure and volume pumped </a:t>
            </a:r>
            <a:r>
              <a:rPr lang="el-GR" sz="2400" b="1" dirty="0">
                <a:latin typeface="Times New Roman" panose="02020603050405020304" pitchFamily="18" charset="0"/>
                <a:ea typeface="Times New Roman" panose="02020603050405020304" pitchFamily="18" charset="0"/>
                <a:cs typeface="Times New Roman" panose="02020603050405020304" pitchFamily="18" charset="0"/>
              </a:rPr>
              <a:t>Δ</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V or</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rtl="0">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W = P </a:t>
            </a:r>
            <a:r>
              <a:rPr lang="el-GR"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Δ</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ar-SA"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We can estimate the physical work done by the heart by multiplying its average pressure</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 average =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systolic+diastolic</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by the volume of blood that is pumped.</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Actually, the pumping action takes place in less than one-third of the cardiac cycle and the heart muscle rests for over two-thirds of the cycle.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7353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32</a:t>
            </a:fld>
            <a:endParaRPr lang="ar-SA"/>
          </a:p>
        </p:txBody>
      </p:sp>
      <p:sp>
        <p:nvSpPr>
          <p:cNvPr id="4" name="مستطيل 3"/>
          <p:cNvSpPr/>
          <p:nvPr/>
        </p:nvSpPr>
        <p:spPr>
          <a:xfrm>
            <a:off x="179512" y="260648"/>
            <a:ext cx="8424936" cy="2322174"/>
          </a:xfrm>
          <a:prstGeom prst="rect">
            <a:avLst/>
          </a:prstGeom>
        </p:spPr>
        <p:txBody>
          <a:bodyPr wrap="square">
            <a:spAutoFit/>
          </a:bodyPr>
          <a:lstStyle/>
          <a:p>
            <a:pPr algn="l" rtl="0">
              <a:lnSpc>
                <a:spcPct val="115000"/>
              </a:lnSpc>
              <a:spcAft>
                <a:spcPts val="0"/>
              </a:spcAft>
            </a:pPr>
            <a:r>
              <a:rPr lang="en-US"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Example:</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b="1" dirty="0">
                <a:latin typeface="Times New Roman" panose="02020603050405020304" pitchFamily="18" charset="0"/>
                <a:ea typeface="Times New Roman" panose="02020603050405020304" pitchFamily="18" charset="0"/>
                <a:cs typeface="Arial" panose="020B0604020202020204" pitchFamily="34" charset="0"/>
              </a:rPr>
              <a:t>The heart rate of a person is 120 pulse/min; calculate the action time and the resting time of heart muscle.</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120pulse/1min = 120pulse/60sec =2pulse/1sec = 1pulse/0.5sec </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1pulse = 1/3contraction + 2/3 relaxation </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0.5x1/3 = 0.17sec (the time of contraction) </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0.5x2/3 = 0.33sec (the time of relaxation)</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68991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33</a:t>
            </a:fld>
            <a:endParaRPr lang="ar-SA"/>
          </a:p>
        </p:txBody>
      </p:sp>
      <p:sp>
        <p:nvSpPr>
          <p:cNvPr id="4" name="مستطيل 3"/>
          <p:cNvSpPr/>
          <p:nvPr/>
        </p:nvSpPr>
        <p:spPr>
          <a:xfrm>
            <a:off x="611560" y="404664"/>
            <a:ext cx="8064896" cy="2215991"/>
          </a:xfrm>
          <a:prstGeom prst="rect">
            <a:avLst/>
          </a:prstGeom>
        </p:spPr>
        <p:txBody>
          <a:bodyPr wrap="square">
            <a:spAutoFit/>
          </a:bodyPr>
          <a:lstStyle/>
          <a:p>
            <a:pPr algn="l" rtl="0">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Example:</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Person has a systolic pressure 150mmHg, diastolic pressure 100mmHg, heart rate 90/min. Calculate the work done and the efficiency of the lower left half of the heart if the energy consume is 6 Watt</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مستطيل 4"/>
          <p:cNvSpPr/>
          <p:nvPr/>
        </p:nvSpPr>
        <p:spPr>
          <a:xfrm>
            <a:off x="485800" y="2708920"/>
            <a:ext cx="8316416" cy="3785652"/>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Work done = P∆V</a:t>
            </a:r>
          </a:p>
          <a:p>
            <a:pPr algn="l" rtl="0"/>
            <a:r>
              <a:rPr lang="en-US" sz="2400" b="1" dirty="0">
                <a:latin typeface="Times New Roman" panose="02020603050405020304" pitchFamily="18" charset="0"/>
                <a:cs typeface="Times New Roman" panose="02020603050405020304" pitchFamily="18" charset="0"/>
              </a:rPr>
              <a:t>          P average = (</a:t>
            </a:r>
            <a:r>
              <a:rPr lang="en-US" sz="2400" b="1" dirty="0" err="1">
                <a:latin typeface="Times New Roman" panose="02020603050405020304" pitchFamily="18" charset="0"/>
                <a:cs typeface="Times New Roman" panose="02020603050405020304" pitchFamily="18" charset="0"/>
              </a:rPr>
              <a:t>systolic+diastolic</a:t>
            </a:r>
            <a:r>
              <a:rPr lang="en-US" sz="2400" b="1" dirty="0">
                <a:latin typeface="Times New Roman" panose="02020603050405020304" pitchFamily="18" charset="0"/>
                <a:cs typeface="Times New Roman" panose="02020603050405020304" pitchFamily="18" charset="0"/>
              </a:rPr>
              <a:t>)/2</a:t>
            </a:r>
          </a:p>
          <a:p>
            <a:pPr algn="l" rtl="0"/>
            <a:r>
              <a:rPr lang="en-US" sz="2400" b="1" dirty="0">
                <a:latin typeface="Times New Roman" panose="02020603050405020304" pitchFamily="18" charset="0"/>
                <a:cs typeface="Times New Roman" panose="02020603050405020304" pitchFamily="18" charset="0"/>
              </a:rPr>
              <a:t>          P average = (150+100)/2 P average = 125 mmHg</a:t>
            </a:r>
          </a:p>
          <a:p>
            <a:pPr algn="l" rtl="0"/>
            <a:r>
              <a:rPr lang="en-US" sz="2400" b="1" dirty="0">
                <a:latin typeface="Times New Roman" panose="02020603050405020304" pitchFamily="18" charset="0"/>
                <a:cs typeface="Times New Roman" panose="02020603050405020304" pitchFamily="18" charset="0"/>
              </a:rPr>
              <a:t>         1 mmHg = 1330 dyne/cm2</a:t>
            </a:r>
          </a:p>
          <a:p>
            <a:pPr algn="l" rtl="0"/>
            <a:r>
              <a:rPr lang="en-US" sz="2400" b="1" dirty="0">
                <a:latin typeface="Times New Roman" panose="02020603050405020304" pitchFamily="18" charset="0"/>
                <a:cs typeface="Times New Roman" panose="02020603050405020304" pitchFamily="18" charset="0"/>
              </a:rPr>
              <a:t>         125 mmHg = 166250 dyne/cm2</a:t>
            </a:r>
          </a:p>
          <a:p>
            <a:pPr algn="l" rtl="0"/>
            <a:r>
              <a:rPr lang="en-US" sz="2400" b="1" dirty="0">
                <a:latin typeface="Times New Roman" panose="02020603050405020304" pitchFamily="18" charset="0"/>
                <a:cs typeface="Times New Roman" panose="02020603050405020304" pitchFamily="18" charset="0"/>
              </a:rPr>
              <a:t>        ∆V = amount of blood in each beat/sec x number of beat/sec</a:t>
            </a:r>
          </a:p>
          <a:p>
            <a:pPr algn="l" rtl="0"/>
            <a:r>
              <a:rPr lang="en-US" sz="2400" b="1" dirty="0">
                <a:latin typeface="Times New Roman" panose="02020603050405020304" pitchFamily="18" charset="0"/>
                <a:cs typeface="Times New Roman" panose="02020603050405020304" pitchFamily="18" charset="0"/>
              </a:rPr>
              <a:t>        ∆V = 80ml/beat/sec x (90beats/min)/(60sec/min)</a:t>
            </a:r>
          </a:p>
          <a:p>
            <a:pPr algn="l" rtl="0"/>
            <a:r>
              <a:rPr lang="en-US" sz="2400" b="1" dirty="0">
                <a:latin typeface="Times New Roman" panose="02020603050405020304" pitchFamily="18" charset="0"/>
                <a:cs typeface="Times New Roman" panose="02020603050405020304" pitchFamily="18" charset="0"/>
              </a:rPr>
              <a:t>        ∆V = 120 cm3</a:t>
            </a:r>
          </a:p>
          <a:p>
            <a:pPr algn="l" rtl="0"/>
            <a:r>
              <a:rPr lang="en-US" sz="24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10982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34</a:t>
            </a:fld>
            <a:endParaRPr lang="ar-SA"/>
          </a:p>
        </p:txBody>
      </p:sp>
      <p:sp>
        <p:nvSpPr>
          <p:cNvPr id="4" name="مستطيل 3"/>
          <p:cNvSpPr/>
          <p:nvPr/>
        </p:nvSpPr>
        <p:spPr>
          <a:xfrm>
            <a:off x="323528" y="548680"/>
            <a:ext cx="8352928" cy="2677656"/>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W = P∆V</a:t>
            </a:r>
          </a:p>
          <a:p>
            <a:pPr algn="l" rtl="0"/>
            <a:r>
              <a:rPr lang="en-US" sz="2400" b="1" dirty="0">
                <a:latin typeface="Times New Roman" panose="02020603050405020304" pitchFamily="18" charset="0"/>
                <a:cs typeface="Times New Roman" panose="02020603050405020304" pitchFamily="18" charset="0"/>
              </a:rPr>
              <a:t>     Work = 166250 dyne/cm2 x 120 cm3 </a:t>
            </a:r>
          </a:p>
          <a:p>
            <a:pPr algn="l" rtl="0"/>
            <a:r>
              <a:rPr lang="en-US" sz="2400" b="1" dirty="0">
                <a:latin typeface="Times New Roman" panose="02020603050405020304" pitchFamily="18" charset="0"/>
                <a:cs typeface="Times New Roman" panose="02020603050405020304" pitchFamily="18" charset="0"/>
              </a:rPr>
              <a:t>      Work = 19950000 dyne.cm 1 erg = 1 dyne.cm </a:t>
            </a:r>
          </a:p>
          <a:p>
            <a:pPr algn="l" rtl="0"/>
            <a:r>
              <a:rPr lang="en-US" sz="2400" b="1" dirty="0">
                <a:latin typeface="Times New Roman" panose="02020603050405020304" pitchFamily="18" charset="0"/>
                <a:cs typeface="Times New Roman" panose="02020603050405020304" pitchFamily="18" charset="0"/>
              </a:rPr>
              <a:t>      Work = 19950000 erg 1 erg = 10-7 Joule Work = 1.995 Joule </a:t>
            </a:r>
          </a:p>
          <a:p>
            <a:pPr algn="l" rtl="0"/>
            <a:r>
              <a:rPr lang="en-US" sz="2400" b="1" dirty="0">
                <a:latin typeface="Times New Roman" panose="02020603050405020304" pitchFamily="18" charset="0"/>
                <a:cs typeface="Times New Roman" panose="02020603050405020304" pitchFamily="18" charset="0"/>
              </a:rPr>
              <a:t>      Efficiency = (Work done/Energy consume) x 100% </a:t>
            </a:r>
          </a:p>
          <a:p>
            <a:pPr algn="l" rtl="0"/>
            <a:r>
              <a:rPr lang="en-US" sz="2400" b="1" dirty="0">
                <a:latin typeface="Times New Roman" panose="02020603050405020304" pitchFamily="18" charset="0"/>
                <a:cs typeface="Times New Roman" panose="02020603050405020304" pitchFamily="18" charset="0"/>
              </a:rPr>
              <a:t>      Efficiency = (1.995/6) x 100% = 33.25 %</a:t>
            </a:r>
          </a:p>
        </p:txBody>
      </p:sp>
    </p:spTree>
    <p:extLst>
      <p:ext uri="{BB962C8B-B14F-4D97-AF65-F5344CB8AC3E}">
        <p14:creationId xmlns:p14="http://schemas.microsoft.com/office/powerpoint/2010/main" val="673952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ÙØªÙØ¬Ø© Ø¨Ø­Ø« Ø§ÙØµÙØ± Ø¹Ù âªblood  flow thank you animation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7560840" cy="50405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B7995C0F-3C43-4C2F-A715-7585C1AC1C5F}"/>
              </a:ext>
            </a:extLst>
          </p:cNvPr>
          <p:cNvSpPr>
            <a:spLocks noGrp="1"/>
          </p:cNvSpPr>
          <p:nvPr>
            <p:ph type="ftr" sz="quarter" idx="11"/>
          </p:nvPr>
        </p:nvSpPr>
        <p:spPr/>
        <p:txBody>
          <a:bodyPr/>
          <a:lstStyle/>
          <a:p>
            <a:r>
              <a:rPr lang="en-US"/>
              <a:t>University of Basrah-College of Medicine-Physiology Department</a:t>
            </a:r>
            <a:endParaRPr lang="ar-SA"/>
          </a:p>
        </p:txBody>
      </p:sp>
      <p:sp>
        <p:nvSpPr>
          <p:cNvPr id="4" name="Slide Number Placeholder 3">
            <a:extLst>
              <a:ext uri="{FF2B5EF4-FFF2-40B4-BE49-F238E27FC236}">
                <a16:creationId xmlns:a16="http://schemas.microsoft.com/office/drawing/2014/main" id="{72A61D6B-9F42-4326-A396-80155D4B04ED}"/>
              </a:ext>
            </a:extLst>
          </p:cNvPr>
          <p:cNvSpPr>
            <a:spLocks noGrp="1"/>
          </p:cNvSpPr>
          <p:nvPr>
            <p:ph type="sldNum" sz="quarter" idx="12"/>
          </p:nvPr>
        </p:nvSpPr>
        <p:spPr/>
        <p:txBody>
          <a:bodyPr/>
          <a:lstStyle/>
          <a:p>
            <a:fld id="{0B34F065-1154-456A-91E3-76DE8E75E17B}" type="slidenum">
              <a:rPr lang="ar-SA" smtClean="0"/>
              <a:pPr/>
              <a:t>35</a:t>
            </a:fld>
            <a:endParaRPr lang="ar-SA"/>
          </a:p>
        </p:txBody>
      </p:sp>
    </p:spTree>
    <p:extLst>
      <p:ext uri="{BB962C8B-B14F-4D97-AF65-F5344CB8AC3E}">
        <p14:creationId xmlns:p14="http://schemas.microsoft.com/office/powerpoint/2010/main" val="1730580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b="6184"/>
          <a:stretch/>
        </p:blipFill>
        <p:spPr>
          <a:xfrm>
            <a:off x="-21704" y="1898069"/>
            <a:ext cx="4826051" cy="3127568"/>
          </a:xfrm>
          <a:prstGeom prst="rect">
            <a:avLst/>
          </a:prstGeom>
        </p:spPr>
      </p:pic>
      <p:pic>
        <p:nvPicPr>
          <p:cNvPr id="4" name="Picture 3" descr="http://3.bp.blogspot.com/-7b60QUlQl8M/Vi8OtkLbsnI/AAAAAAAAGUQ/8eAuHGmVB_g/s1600/diagram-of-a-circulatory-system-139-1024x768.jpg"/>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38280"/>
            <a:ext cx="4451696" cy="3109582"/>
          </a:xfrm>
          <a:prstGeom prst="rect">
            <a:avLst/>
          </a:prstGeom>
          <a:noFill/>
          <a:ln>
            <a:noFill/>
          </a:ln>
        </p:spPr>
      </p:pic>
      <p:sp>
        <p:nvSpPr>
          <p:cNvPr id="5" name="Rectangle 4"/>
          <p:cNvSpPr/>
          <p:nvPr/>
        </p:nvSpPr>
        <p:spPr>
          <a:xfrm>
            <a:off x="6012160" y="4794805"/>
            <a:ext cx="1628971" cy="461665"/>
          </a:xfrm>
          <a:prstGeom prst="rect">
            <a:avLst/>
          </a:prstGeom>
        </p:spPr>
        <p:txBody>
          <a:bodyPr wrap="none">
            <a:spAutoFit/>
          </a:bodyPr>
          <a:lstStyle/>
          <a:p>
            <a:pPr lvl="0" rtl="0"/>
            <a:r>
              <a:rPr lang="en-US" sz="2400" b="1" dirty="0">
                <a:solidFill>
                  <a:srgbClr val="00B0F0"/>
                </a:solidFill>
                <a:latin typeface="Times New Roman" panose="02020603050405020304" pitchFamily="18" charset="0"/>
                <a:cs typeface="Times New Roman" panose="02020603050405020304" pitchFamily="18" charset="0"/>
              </a:rPr>
              <a:t>The heart  </a:t>
            </a:r>
          </a:p>
        </p:txBody>
      </p:sp>
      <p:sp>
        <p:nvSpPr>
          <p:cNvPr id="7" name="Rectangle 6"/>
          <p:cNvSpPr/>
          <p:nvPr/>
        </p:nvSpPr>
        <p:spPr>
          <a:xfrm>
            <a:off x="630469" y="1542575"/>
            <a:ext cx="1980029" cy="461665"/>
          </a:xfrm>
          <a:prstGeom prst="rect">
            <a:avLst/>
          </a:prstGeom>
        </p:spPr>
        <p:txBody>
          <a:bodyPr wrap="none">
            <a:spAutoFit/>
          </a:bodyPr>
          <a:lstStyle/>
          <a:p>
            <a:pPr rtl="0"/>
            <a:r>
              <a:rPr lang="en-US" sz="2400" b="1" dirty="0">
                <a:solidFill>
                  <a:srgbClr val="00B0F0"/>
                </a:solidFill>
                <a:latin typeface="Times New Roman" panose="02020603050405020304" pitchFamily="18" charset="0"/>
                <a:cs typeface="Times New Roman" panose="02020603050405020304" pitchFamily="18" charset="0"/>
              </a:rPr>
              <a:t>Blood vessels </a:t>
            </a:r>
            <a:endParaRPr lang="en-US" sz="2400" dirty="0">
              <a:solidFill>
                <a:srgbClr val="00B0F0"/>
              </a:solidFill>
              <a:latin typeface="Times New Roman" panose="02020603050405020304" pitchFamily="18" charset="0"/>
              <a:cs typeface="Times New Roman" panose="02020603050405020304" pitchFamily="18" charset="0"/>
            </a:endParaRPr>
          </a:p>
        </p:txBody>
      </p:sp>
      <p:sp>
        <p:nvSpPr>
          <p:cNvPr id="8" name="مستطيل 7"/>
          <p:cNvSpPr/>
          <p:nvPr/>
        </p:nvSpPr>
        <p:spPr>
          <a:xfrm>
            <a:off x="390106" y="5265472"/>
            <a:ext cx="7710286" cy="830997"/>
          </a:xfrm>
          <a:prstGeom prst="rect">
            <a:avLst/>
          </a:prstGeom>
        </p:spPr>
        <p:txBody>
          <a:bodyPr wrap="square">
            <a:spAutoFit/>
          </a:bodyPr>
          <a:lstStyle/>
          <a:p>
            <a:pPr algn="l" rtl="0"/>
            <a:r>
              <a:rPr lang="en-US" sz="2400" b="1" dirty="0">
                <a:solidFill>
                  <a:srgbClr val="0070C0"/>
                </a:solidFill>
                <a:latin typeface="Times New Roman" pitchFamily="18" charset="0"/>
                <a:cs typeface="Times New Roman" pitchFamily="18" charset="0"/>
              </a:rPr>
              <a:t>The approximately 5 liters of blood that the blood vessels transport. </a:t>
            </a:r>
            <a:endParaRPr lang="en-US" sz="2400" dirty="0">
              <a:solidFill>
                <a:srgbClr val="0070C0"/>
              </a:solidFill>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48101EC7-7BFB-4E57-9DC8-9B4B8F7E4BC6}"/>
              </a:ext>
            </a:extLst>
          </p:cNvPr>
          <p:cNvSpPr txBox="1"/>
          <p:nvPr/>
        </p:nvSpPr>
        <p:spPr>
          <a:xfrm>
            <a:off x="107504" y="276666"/>
            <a:ext cx="5685367" cy="461665"/>
          </a:xfrm>
          <a:prstGeom prst="rect">
            <a:avLst/>
          </a:prstGeom>
          <a:noFill/>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The cardiovascular system consists of :</a:t>
            </a:r>
            <a:endParaRPr lang="en-US" sz="2400" dirty="0">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C2293AD7-5BFE-4FCF-9012-7259387AED26}"/>
              </a:ext>
            </a:extLst>
          </p:cNvPr>
          <p:cNvSpPr>
            <a:spLocks noGrp="1"/>
          </p:cNvSpPr>
          <p:nvPr>
            <p:ph type="ftr" sz="quarter" idx="11"/>
          </p:nvPr>
        </p:nvSpPr>
        <p:spPr/>
        <p:txBody>
          <a:bodyPr/>
          <a:lstStyle/>
          <a:p>
            <a:r>
              <a:rPr lang="en-US"/>
              <a:t>University of Basrah-College of Medicine-Physiology Department</a:t>
            </a:r>
            <a:endParaRPr lang="ar-SA"/>
          </a:p>
        </p:txBody>
      </p:sp>
      <p:sp>
        <p:nvSpPr>
          <p:cNvPr id="6" name="Slide Number Placeholder 5">
            <a:extLst>
              <a:ext uri="{FF2B5EF4-FFF2-40B4-BE49-F238E27FC236}">
                <a16:creationId xmlns:a16="http://schemas.microsoft.com/office/drawing/2014/main" id="{6D10E1A3-77C3-472E-8390-3305B5695F8C}"/>
              </a:ext>
            </a:extLst>
          </p:cNvPr>
          <p:cNvSpPr>
            <a:spLocks noGrp="1"/>
          </p:cNvSpPr>
          <p:nvPr>
            <p:ph type="sldNum" sz="quarter" idx="12"/>
          </p:nvPr>
        </p:nvSpPr>
        <p:spPr/>
        <p:txBody>
          <a:bodyPr/>
          <a:lstStyle/>
          <a:p>
            <a:fld id="{0B34F065-1154-456A-91E3-76DE8E75E17B}" type="slidenum">
              <a:rPr lang="ar-SA" smtClean="0"/>
              <a:pPr/>
              <a:t>4</a:t>
            </a:fld>
            <a:endParaRPr lang="ar-SA"/>
          </a:p>
        </p:txBody>
      </p:sp>
    </p:spTree>
    <p:custDataLst>
      <p:tags r:id="rId1"/>
    </p:custDataLst>
    <p:extLst>
      <p:ext uri="{BB962C8B-B14F-4D97-AF65-F5344CB8AC3E}">
        <p14:creationId xmlns:p14="http://schemas.microsoft.com/office/powerpoint/2010/main" val="382328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5</a:t>
            </a:fld>
            <a:endParaRPr lang="ar-SA"/>
          </a:p>
        </p:txBody>
      </p:sp>
      <p:sp>
        <p:nvSpPr>
          <p:cNvPr id="5" name="مستطيل 4"/>
          <p:cNvSpPr/>
          <p:nvPr/>
        </p:nvSpPr>
        <p:spPr>
          <a:xfrm>
            <a:off x="683568" y="50665"/>
            <a:ext cx="8064896" cy="830997"/>
          </a:xfrm>
          <a:prstGeom prst="rect">
            <a:avLst/>
          </a:prstGeom>
        </p:spPr>
        <p:txBody>
          <a:bodyPr wrap="square">
            <a:spAutoFit/>
          </a:bodyPr>
          <a:lstStyle/>
          <a:p>
            <a:pPr algn="l" rtl="0"/>
            <a:r>
              <a:rPr lang="en-US" sz="2400" b="1" dirty="0">
                <a:latin typeface="Times New Roman" panose="02020603050405020304" pitchFamily="18" charset="0"/>
                <a:ea typeface="Times New Roman" panose="02020603050405020304" pitchFamily="18" charset="0"/>
                <a:cs typeface="Arial" panose="020B0604020202020204" pitchFamily="34" charset="0"/>
              </a:rPr>
              <a:t> The cardiovascular system is powered by the body’s hardest-working organ the heart, </a:t>
            </a:r>
          </a:p>
        </p:txBody>
      </p:sp>
      <p:pic>
        <p:nvPicPr>
          <p:cNvPr id="6" name="صورة 5"/>
          <p:cNvPicPr>
            <a:picLocks noChangeAspect="1"/>
          </p:cNvPicPr>
          <p:nvPr/>
        </p:nvPicPr>
        <p:blipFill>
          <a:blip r:embed="rId2"/>
          <a:stretch>
            <a:fillRect/>
          </a:stretch>
        </p:blipFill>
        <p:spPr>
          <a:xfrm>
            <a:off x="4355976" y="2013344"/>
            <a:ext cx="3752850" cy="3581400"/>
          </a:xfrm>
          <a:prstGeom prst="rect">
            <a:avLst/>
          </a:prstGeom>
        </p:spPr>
      </p:pic>
      <p:sp>
        <p:nvSpPr>
          <p:cNvPr id="7" name="مستطيل 6"/>
          <p:cNvSpPr/>
          <p:nvPr/>
        </p:nvSpPr>
        <p:spPr>
          <a:xfrm>
            <a:off x="457200" y="1240109"/>
            <a:ext cx="5288627"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It is only about the size of a closed fist. </a:t>
            </a:r>
          </a:p>
        </p:txBody>
      </p:sp>
      <p:sp>
        <p:nvSpPr>
          <p:cNvPr id="8" name="مستطيل 7"/>
          <p:cNvSpPr/>
          <p:nvPr/>
        </p:nvSpPr>
        <p:spPr>
          <a:xfrm>
            <a:off x="212550" y="5525353"/>
            <a:ext cx="8718900" cy="830997"/>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Even at rest, the average heart easily pumps over 5 liters of blood throughout the body every minute. </a:t>
            </a:r>
            <a:endParaRPr lang="ar-SA"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615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476672"/>
            <a:ext cx="8280920" cy="4154984"/>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anose="02020603050405020304" pitchFamily="18" charset="0"/>
              </a:rPr>
              <a:t>Cardiovascular System has three main functions:</a:t>
            </a:r>
          </a:p>
          <a:p>
            <a:pPr marL="514350" lvl="0" indent="-514350" algn="l" rtl="0">
              <a:buFont typeface="+mj-lt"/>
              <a:buAutoNum type="arabicPeriod"/>
            </a:pPr>
            <a:r>
              <a:rPr lang="en-US" sz="2400" b="1" i="1" dirty="0">
                <a:solidFill>
                  <a:srgbClr val="00B0F0"/>
                </a:solidFill>
                <a:latin typeface="Times New Roman" pitchFamily="18" charset="0"/>
                <a:cs typeface="Times New Roman" pitchFamily="18" charset="0"/>
              </a:rPr>
              <a:t>Transport</a:t>
            </a:r>
            <a:r>
              <a:rPr lang="en-US" sz="2400" b="1" dirty="0">
                <a:latin typeface="Times New Roman" pitchFamily="18" charset="0"/>
                <a:cs typeface="Times New Roman" pitchFamily="18" charset="0"/>
              </a:rPr>
              <a:t> of nutrients, oxygen, and hormones to cells throughout the body and removal of metabolic wastes (carbon dioxide, nitrogenous wastes).</a:t>
            </a:r>
          </a:p>
          <a:p>
            <a:pPr marL="514350" lvl="0" indent="-514350" algn="l" rtl="0">
              <a:buFont typeface="+mj-lt"/>
              <a:buAutoNum type="arabicPeriod"/>
            </a:pPr>
            <a:r>
              <a:rPr lang="en-US" sz="2400" b="1" i="1" dirty="0">
                <a:solidFill>
                  <a:srgbClr val="00B0F0"/>
                </a:solidFill>
                <a:latin typeface="Times New Roman" pitchFamily="18" charset="0"/>
                <a:cs typeface="Times New Roman" pitchFamily="18" charset="0"/>
              </a:rPr>
              <a:t>Protection</a:t>
            </a:r>
            <a:r>
              <a:rPr lang="en-US" sz="2400" b="1" dirty="0">
                <a:latin typeface="Times New Roman" pitchFamily="18" charset="0"/>
                <a:cs typeface="Times New Roman" pitchFamily="18" charset="0"/>
              </a:rPr>
              <a:t> of the body by white blood cells, antibodies, and complement proteins that circulate in the blood and defend the body against foreign microbes and toxins. Clotting mechanisms are also present that protect the body from blood loss after injuries.</a:t>
            </a:r>
          </a:p>
          <a:p>
            <a:pPr marL="514350" lvl="0" indent="-514350" algn="l" rtl="0">
              <a:buFont typeface="+mj-lt"/>
              <a:buAutoNum type="arabicPeriod"/>
            </a:pPr>
            <a:r>
              <a:rPr lang="en-US" sz="2400" b="1" i="1" dirty="0">
                <a:solidFill>
                  <a:srgbClr val="00B0F0"/>
                </a:solidFill>
                <a:latin typeface="Times New Roman" pitchFamily="18" charset="0"/>
                <a:cs typeface="Times New Roman" pitchFamily="18" charset="0"/>
              </a:rPr>
              <a:t>Regulation</a:t>
            </a:r>
            <a:r>
              <a:rPr lang="en-US" sz="2400" b="1" dirty="0">
                <a:latin typeface="Times New Roman" pitchFamily="18" charset="0"/>
                <a:cs typeface="Times New Roman" pitchFamily="18" charset="0"/>
              </a:rPr>
              <a:t> of body temperature, fluid, pH, and water content of cells.</a:t>
            </a:r>
          </a:p>
        </p:txBody>
      </p:sp>
      <p:pic>
        <p:nvPicPr>
          <p:cNvPr id="3" name="Picture 2"/>
          <p:cNvPicPr>
            <a:picLocks noChangeAspect="1"/>
          </p:cNvPicPr>
          <p:nvPr/>
        </p:nvPicPr>
        <p:blipFill>
          <a:blip r:embed="rId3"/>
          <a:stretch>
            <a:fillRect/>
          </a:stretch>
        </p:blipFill>
        <p:spPr>
          <a:xfrm>
            <a:off x="2507657" y="4564871"/>
            <a:ext cx="4289263" cy="2349004"/>
          </a:xfrm>
          <a:prstGeom prst="rect">
            <a:avLst/>
          </a:prstGeom>
        </p:spPr>
      </p:pic>
      <p:sp>
        <p:nvSpPr>
          <p:cNvPr id="4" name="Footer Placeholder 3">
            <a:extLst>
              <a:ext uri="{FF2B5EF4-FFF2-40B4-BE49-F238E27FC236}">
                <a16:creationId xmlns:a16="http://schemas.microsoft.com/office/drawing/2014/main" id="{3A7F8A9F-175F-42FE-AA82-6A42E3182C6D}"/>
              </a:ext>
            </a:extLst>
          </p:cNvPr>
          <p:cNvSpPr>
            <a:spLocks noGrp="1"/>
          </p:cNvSpPr>
          <p:nvPr>
            <p:ph type="ftr" sz="quarter" idx="11"/>
          </p:nvPr>
        </p:nvSpPr>
        <p:spPr/>
        <p:txBody>
          <a:bodyPr/>
          <a:lstStyle/>
          <a:p>
            <a:r>
              <a:rPr lang="en-US"/>
              <a:t>University of Basrah-College of Medicine-Physiology Department</a:t>
            </a:r>
            <a:endParaRPr lang="ar-SA"/>
          </a:p>
        </p:txBody>
      </p:sp>
      <p:sp>
        <p:nvSpPr>
          <p:cNvPr id="5" name="Slide Number Placeholder 4">
            <a:extLst>
              <a:ext uri="{FF2B5EF4-FFF2-40B4-BE49-F238E27FC236}">
                <a16:creationId xmlns:a16="http://schemas.microsoft.com/office/drawing/2014/main" id="{3D029C82-EA34-4383-A577-3CC7D0129C60}"/>
              </a:ext>
            </a:extLst>
          </p:cNvPr>
          <p:cNvSpPr>
            <a:spLocks noGrp="1"/>
          </p:cNvSpPr>
          <p:nvPr>
            <p:ph type="sldNum" sz="quarter" idx="12"/>
          </p:nvPr>
        </p:nvSpPr>
        <p:spPr/>
        <p:txBody>
          <a:bodyPr/>
          <a:lstStyle/>
          <a:p>
            <a:fld id="{0B34F065-1154-456A-91E3-76DE8E75E17B}" type="slidenum">
              <a:rPr lang="ar-SA" smtClean="0"/>
              <a:pPr/>
              <a:t>6</a:t>
            </a:fld>
            <a:endParaRPr lang="ar-SA"/>
          </a:p>
        </p:txBody>
      </p:sp>
    </p:spTree>
    <p:custDataLst>
      <p:tags r:id="rId1"/>
    </p:custDataLst>
    <p:extLst>
      <p:ext uri="{BB962C8B-B14F-4D97-AF65-F5344CB8AC3E}">
        <p14:creationId xmlns:p14="http://schemas.microsoft.com/office/powerpoint/2010/main" val="54713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16632"/>
            <a:ext cx="8496944" cy="1569660"/>
          </a:xfrm>
          <a:prstGeom prst="rect">
            <a:avLst/>
          </a:prstGeom>
        </p:spPr>
        <p:txBody>
          <a:bodyPr wrap="square">
            <a:spAutoFit/>
          </a:bodyPr>
          <a:lstStyle/>
          <a:p>
            <a:pPr algn="l" rtl="0"/>
            <a:r>
              <a:rPr lang="en-US" sz="2400" b="1" u="sng" dirty="0">
                <a:solidFill>
                  <a:srgbClr val="FF0000"/>
                </a:solidFill>
                <a:latin typeface="Times New Roman" pitchFamily="18" charset="0"/>
                <a:cs typeface="Times New Roman" pitchFamily="18" charset="0"/>
              </a:rPr>
              <a:t>Major components of the cardiovascular system</a:t>
            </a:r>
            <a:endParaRPr lang="en-US" sz="2400" b="1" dirty="0">
              <a:solidFill>
                <a:srgbClr val="FF0000"/>
              </a:solidFill>
              <a:latin typeface="Times New Roman" pitchFamily="18" charset="0"/>
              <a:cs typeface="Times New Roman" pitchFamily="18" charset="0"/>
            </a:endParaRPr>
          </a:p>
          <a:p>
            <a:pPr algn="l" rtl="0"/>
            <a:r>
              <a:rPr lang="en-US" sz="2400" b="1" dirty="0">
                <a:latin typeface="Times New Roman" pitchFamily="18" charset="0"/>
                <a:cs typeface="Times New Roman" pitchFamily="18" charset="0"/>
              </a:rPr>
              <a:t>The heart is basically a double pump; it provides the force needed to circulate the blood through the two major circulatory systems: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6053" y="2115494"/>
            <a:ext cx="48387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1916832"/>
            <a:ext cx="15906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1916832"/>
            <a:ext cx="14763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609664" y="4941168"/>
            <a:ext cx="2029481" cy="1200329"/>
          </a:xfrm>
          <a:prstGeom prst="rect">
            <a:avLst/>
          </a:prstGeom>
        </p:spPr>
        <p:txBody>
          <a:bodyPr wrap="square">
            <a:spAutoFit/>
          </a:bodyPr>
          <a:lstStyle/>
          <a:p>
            <a:pPr algn="l" rtl="0"/>
            <a:r>
              <a:rPr lang="en-US" sz="2400" b="1" dirty="0">
                <a:solidFill>
                  <a:srgbClr val="0070C0"/>
                </a:solidFill>
                <a:latin typeface="Times New Roman" pitchFamily="18" charset="0"/>
                <a:cs typeface="Times New Roman" pitchFamily="18" charset="0"/>
              </a:rPr>
              <a:t>transports deoxygenated blood </a:t>
            </a:r>
            <a:endParaRPr lang="ar-SA" sz="2400" dirty="0">
              <a:solidFill>
                <a:srgbClr val="0070C0"/>
              </a:solidFill>
              <a:latin typeface="Times New Roman" pitchFamily="18" charset="0"/>
              <a:cs typeface="Times New Roman" pitchFamily="18" charset="0"/>
            </a:endParaRPr>
          </a:p>
        </p:txBody>
      </p:sp>
      <p:sp>
        <p:nvSpPr>
          <p:cNvPr id="5" name="مستطيل 4"/>
          <p:cNvSpPr/>
          <p:nvPr/>
        </p:nvSpPr>
        <p:spPr>
          <a:xfrm>
            <a:off x="1115616" y="3070435"/>
            <a:ext cx="2226228" cy="830997"/>
          </a:xfrm>
          <a:prstGeom prst="rect">
            <a:avLst/>
          </a:prstGeom>
        </p:spPr>
        <p:txBody>
          <a:bodyPr wrap="square">
            <a:spAutoFit/>
          </a:bodyPr>
          <a:lstStyle/>
          <a:p>
            <a:pPr algn="l" rtl="0"/>
            <a:r>
              <a:rPr lang="en-US" sz="2400" b="1" dirty="0">
                <a:solidFill>
                  <a:srgbClr val="C00000"/>
                </a:solidFill>
                <a:latin typeface="Times New Roman" pitchFamily="18" charset="0"/>
                <a:cs typeface="Times New Roman" pitchFamily="18" charset="0"/>
              </a:rPr>
              <a:t>the blood picks up oxygen </a:t>
            </a:r>
            <a:endParaRPr lang="ar-SA" sz="2400" dirty="0">
              <a:solidFill>
                <a:srgbClr val="C00000"/>
              </a:solidFill>
              <a:latin typeface="Times New Roman" pitchFamily="18" charset="0"/>
              <a:cs typeface="Times New Roman" pitchFamily="18" charset="0"/>
            </a:endParaRPr>
          </a:p>
        </p:txBody>
      </p:sp>
      <p:sp>
        <p:nvSpPr>
          <p:cNvPr id="6" name="مستطيل 5"/>
          <p:cNvSpPr/>
          <p:nvPr/>
        </p:nvSpPr>
        <p:spPr>
          <a:xfrm>
            <a:off x="6394808" y="3001598"/>
            <a:ext cx="2664296" cy="707886"/>
          </a:xfrm>
          <a:prstGeom prst="rect">
            <a:avLst/>
          </a:prstGeom>
        </p:spPr>
        <p:txBody>
          <a:bodyPr wrap="square">
            <a:spAutoFit/>
          </a:bodyPr>
          <a:lstStyle/>
          <a:p>
            <a:pPr algn="l" rtl="0"/>
            <a:r>
              <a:rPr lang="en-US" sz="2000" b="1" dirty="0">
                <a:solidFill>
                  <a:srgbClr val="C00000"/>
                </a:solidFill>
                <a:latin typeface="Times New Roman" pitchFamily="18" charset="0"/>
                <a:cs typeface="Times New Roman" pitchFamily="18" charset="0"/>
              </a:rPr>
              <a:t>carries highly oxygenated blood </a:t>
            </a:r>
            <a:endParaRPr lang="ar-SA" sz="2000" dirty="0">
              <a:solidFill>
                <a:srgbClr val="C00000"/>
              </a:solidFill>
              <a:latin typeface="Times New Roman" pitchFamily="18" charset="0"/>
              <a:cs typeface="Times New Roman" pitchFamily="18" charset="0"/>
            </a:endParaRPr>
          </a:p>
        </p:txBody>
      </p:sp>
      <p:sp>
        <p:nvSpPr>
          <p:cNvPr id="7" name="مستطيل 6"/>
          <p:cNvSpPr/>
          <p:nvPr/>
        </p:nvSpPr>
        <p:spPr>
          <a:xfrm>
            <a:off x="6113072" y="4943340"/>
            <a:ext cx="2851416" cy="1569660"/>
          </a:xfrm>
          <a:prstGeom prst="rect">
            <a:avLst/>
          </a:prstGeom>
        </p:spPr>
        <p:txBody>
          <a:bodyPr wrap="square">
            <a:spAutoFit/>
          </a:bodyPr>
          <a:lstStyle/>
          <a:p>
            <a:pPr algn="l" rtl="0"/>
            <a:r>
              <a:rPr lang="en-US" sz="2400" b="1" dirty="0">
                <a:solidFill>
                  <a:srgbClr val="0070C0"/>
                </a:solidFill>
                <a:latin typeface="Times New Roman" pitchFamily="18" charset="0"/>
                <a:cs typeface="Times New Roman" pitchFamily="18" charset="0"/>
              </a:rPr>
              <a:t>removes wastes from body tissues and returns deoxygenated blood</a:t>
            </a:r>
            <a:endParaRPr lang="ar-SA" sz="2400" dirty="0">
              <a:solidFill>
                <a:srgbClr val="0070C0"/>
              </a:solidFill>
              <a:latin typeface="Times New Roman" pitchFamily="18" charset="0"/>
              <a:cs typeface="Times New Roman" pitchFamily="18" charset="0"/>
            </a:endParaRPr>
          </a:p>
        </p:txBody>
      </p:sp>
      <p:sp>
        <p:nvSpPr>
          <p:cNvPr id="3" name="Footer Placeholder 2">
            <a:extLst>
              <a:ext uri="{FF2B5EF4-FFF2-40B4-BE49-F238E27FC236}">
                <a16:creationId xmlns:a16="http://schemas.microsoft.com/office/drawing/2014/main" id="{51A4DB34-C88D-4CB3-9735-8DC163B26EDB}"/>
              </a:ext>
            </a:extLst>
          </p:cNvPr>
          <p:cNvSpPr>
            <a:spLocks noGrp="1"/>
          </p:cNvSpPr>
          <p:nvPr>
            <p:ph type="ftr" sz="quarter" idx="11"/>
          </p:nvPr>
        </p:nvSpPr>
        <p:spPr/>
        <p:txBody>
          <a:bodyPr/>
          <a:lstStyle/>
          <a:p>
            <a:r>
              <a:rPr lang="en-US"/>
              <a:t>University of Basrah-College of Medicine-Physiology Department</a:t>
            </a:r>
            <a:endParaRPr lang="ar-SA"/>
          </a:p>
        </p:txBody>
      </p:sp>
      <p:sp>
        <p:nvSpPr>
          <p:cNvPr id="8" name="Slide Number Placeholder 7">
            <a:extLst>
              <a:ext uri="{FF2B5EF4-FFF2-40B4-BE49-F238E27FC236}">
                <a16:creationId xmlns:a16="http://schemas.microsoft.com/office/drawing/2014/main" id="{55F1E7FB-4EEA-4FC7-92F4-71CF75B35DB7}"/>
              </a:ext>
            </a:extLst>
          </p:cNvPr>
          <p:cNvSpPr>
            <a:spLocks noGrp="1"/>
          </p:cNvSpPr>
          <p:nvPr>
            <p:ph type="sldNum" sz="quarter" idx="12"/>
          </p:nvPr>
        </p:nvSpPr>
        <p:spPr/>
        <p:txBody>
          <a:bodyPr/>
          <a:lstStyle/>
          <a:p>
            <a:fld id="{0B34F065-1154-456A-91E3-76DE8E75E17B}" type="slidenum">
              <a:rPr lang="ar-SA" smtClean="0"/>
              <a:pPr/>
              <a:t>7</a:t>
            </a:fld>
            <a:endParaRPr lang="ar-SA"/>
          </a:p>
        </p:txBody>
      </p:sp>
    </p:spTree>
    <p:custDataLst>
      <p:tags r:id="rId1"/>
    </p:custDataLst>
    <p:extLst>
      <p:ext uri="{BB962C8B-B14F-4D97-AF65-F5344CB8AC3E}">
        <p14:creationId xmlns:p14="http://schemas.microsoft.com/office/powerpoint/2010/main" val="73040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31"/>
                                        </p:tgtEl>
                                        <p:attrNameLst>
                                          <p:attrName>style.visibility</p:attrName>
                                        </p:attrNameLst>
                                      </p:cBhvr>
                                      <p:to>
                                        <p:strVal val="visible"/>
                                      </p:to>
                                    </p:set>
                                    <p:anim calcmode="lin" valueType="num">
                                      <p:cBhvr additive="base">
                                        <p:cTn id="27" dur="500" fill="hold"/>
                                        <p:tgtEl>
                                          <p:spTgt spid="1031"/>
                                        </p:tgtEl>
                                        <p:attrNameLst>
                                          <p:attrName>ppt_x</p:attrName>
                                        </p:attrNameLst>
                                      </p:cBhvr>
                                      <p:tavLst>
                                        <p:tav tm="0">
                                          <p:val>
                                            <p:strVal val="#ppt_x"/>
                                          </p:val>
                                        </p:tav>
                                        <p:tav tm="100000">
                                          <p:val>
                                            <p:strVal val="#ppt_x"/>
                                          </p:val>
                                        </p:tav>
                                      </p:tavLst>
                                    </p:anim>
                                    <p:anim calcmode="lin" valueType="num">
                                      <p:cBhvr additive="base">
                                        <p:cTn id="28"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qph.ec.quoracdn.net/main-qimg-299e105c20074079861cfc2da0790d3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124744"/>
            <a:ext cx="5734050" cy="4838701"/>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7"/>
          <p:cNvSpPr/>
          <p:nvPr/>
        </p:nvSpPr>
        <p:spPr>
          <a:xfrm>
            <a:off x="179511" y="62372"/>
            <a:ext cx="8607289" cy="660758"/>
          </a:xfrm>
          <a:prstGeom prst="rect">
            <a:avLst/>
          </a:prstGeom>
        </p:spPr>
        <p:txBody>
          <a:bodyPr wrap="square">
            <a:spAutoFit/>
          </a:bodyPr>
          <a:lstStyle/>
          <a:p>
            <a:pPr marL="457200" indent="-457200" algn="l" rtl="0">
              <a:lnSpc>
                <a:spcPct val="150000"/>
              </a:lnSpc>
              <a:buFont typeface="Arial" panose="020B0604020202020204" pitchFamily="34" charset="0"/>
              <a:buChar char="•"/>
            </a:pPr>
            <a:r>
              <a:rPr lang="en-US" sz="2800" b="1" dirty="0">
                <a:latin typeface="Times New Roman" pitchFamily="18" charset="0"/>
                <a:cs typeface="Times New Roman" pitchFamily="18" charset="0"/>
              </a:rPr>
              <a:t>The pumping chambers of the heart that support:</a:t>
            </a:r>
            <a:endParaRPr lang="ar-IQ" sz="2800" b="1" dirty="0">
              <a:solidFill>
                <a:srgbClr val="FF0000"/>
              </a:solidFill>
            </a:endParaRPr>
          </a:p>
        </p:txBody>
      </p:sp>
      <p:sp>
        <p:nvSpPr>
          <p:cNvPr id="2" name="مستطيل 1"/>
          <p:cNvSpPr/>
          <p:nvPr/>
        </p:nvSpPr>
        <p:spPr>
          <a:xfrm>
            <a:off x="170202" y="3717032"/>
            <a:ext cx="3607936" cy="954107"/>
          </a:xfrm>
          <a:prstGeom prst="rect">
            <a:avLst/>
          </a:prstGeom>
        </p:spPr>
        <p:txBody>
          <a:bodyPr wrap="square">
            <a:spAutoFit/>
          </a:bodyPr>
          <a:lstStyle/>
          <a:p>
            <a:pPr algn="l" rtl="0"/>
            <a:r>
              <a:rPr lang="en-US" sz="2800" b="1" dirty="0">
                <a:solidFill>
                  <a:srgbClr val="0070C0"/>
                </a:solidFill>
                <a:latin typeface="Times New Roman" pitchFamily="18" charset="0"/>
                <a:cs typeface="Times New Roman" pitchFamily="18" charset="0"/>
              </a:rPr>
              <a:t>the pulmonary circulation loop </a:t>
            </a:r>
            <a:endParaRPr lang="ar-SA" sz="2800" b="1" dirty="0">
              <a:solidFill>
                <a:srgbClr val="0070C0"/>
              </a:solidFill>
            </a:endParaRPr>
          </a:p>
        </p:txBody>
      </p:sp>
      <p:sp>
        <p:nvSpPr>
          <p:cNvPr id="4" name="مستطيل 3"/>
          <p:cNvSpPr/>
          <p:nvPr/>
        </p:nvSpPr>
        <p:spPr>
          <a:xfrm>
            <a:off x="6046385" y="2062919"/>
            <a:ext cx="3622785" cy="954107"/>
          </a:xfrm>
          <a:prstGeom prst="rect">
            <a:avLst/>
          </a:prstGeom>
        </p:spPr>
        <p:txBody>
          <a:bodyPr wrap="square">
            <a:spAutoFit/>
          </a:bodyPr>
          <a:lstStyle/>
          <a:p>
            <a:pPr algn="l" rtl="0"/>
            <a:r>
              <a:rPr lang="en-US" sz="2800" b="1" dirty="0">
                <a:solidFill>
                  <a:srgbClr val="C00000"/>
                </a:solidFill>
                <a:latin typeface="Times New Roman" pitchFamily="18" charset="0"/>
                <a:cs typeface="Times New Roman" pitchFamily="18" charset="0"/>
              </a:rPr>
              <a:t>the systemic circulation loop.</a:t>
            </a:r>
          </a:p>
        </p:txBody>
      </p:sp>
      <p:sp>
        <p:nvSpPr>
          <p:cNvPr id="6" name="Footer Placeholder 5">
            <a:extLst>
              <a:ext uri="{FF2B5EF4-FFF2-40B4-BE49-F238E27FC236}">
                <a16:creationId xmlns:a16="http://schemas.microsoft.com/office/drawing/2014/main" id="{01A673CF-EBB6-421A-8D2D-583D69CAD1BD}"/>
              </a:ext>
            </a:extLst>
          </p:cNvPr>
          <p:cNvSpPr>
            <a:spLocks noGrp="1"/>
          </p:cNvSpPr>
          <p:nvPr>
            <p:ph type="ftr" sz="quarter" idx="11"/>
          </p:nvPr>
        </p:nvSpPr>
        <p:spPr/>
        <p:txBody>
          <a:bodyPr/>
          <a:lstStyle/>
          <a:p>
            <a:r>
              <a:rPr lang="en-US"/>
              <a:t>University of Basrah-College of Medicine-Physiology Department</a:t>
            </a:r>
            <a:endParaRPr lang="ar-SA"/>
          </a:p>
        </p:txBody>
      </p:sp>
      <p:sp>
        <p:nvSpPr>
          <p:cNvPr id="7" name="Slide Number Placeholder 6">
            <a:extLst>
              <a:ext uri="{FF2B5EF4-FFF2-40B4-BE49-F238E27FC236}">
                <a16:creationId xmlns:a16="http://schemas.microsoft.com/office/drawing/2014/main" id="{9003432B-2CFB-472E-A6AB-53C0060EBD30}"/>
              </a:ext>
            </a:extLst>
          </p:cNvPr>
          <p:cNvSpPr>
            <a:spLocks noGrp="1"/>
          </p:cNvSpPr>
          <p:nvPr>
            <p:ph type="sldNum" sz="quarter" idx="12"/>
          </p:nvPr>
        </p:nvSpPr>
        <p:spPr/>
        <p:txBody>
          <a:bodyPr/>
          <a:lstStyle/>
          <a:p>
            <a:fld id="{0B34F065-1154-456A-91E3-76DE8E75E17B}" type="slidenum">
              <a:rPr lang="ar-SA" smtClean="0"/>
              <a:pPr/>
              <a:t>8</a:t>
            </a:fld>
            <a:endParaRPr lang="ar-SA"/>
          </a:p>
        </p:txBody>
      </p:sp>
    </p:spTree>
    <p:custDataLst>
      <p:tags r:id="rId1"/>
    </p:custDataLst>
    <p:extLst>
      <p:ext uri="{BB962C8B-B14F-4D97-AF65-F5344CB8AC3E}">
        <p14:creationId xmlns:p14="http://schemas.microsoft.com/office/powerpoint/2010/main" val="222892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9</a:t>
            </a:fld>
            <a:endParaRPr lang="ar-SA"/>
          </a:p>
        </p:txBody>
      </p:sp>
      <p:sp>
        <p:nvSpPr>
          <p:cNvPr id="4" name="مستطيل 3"/>
          <p:cNvSpPr/>
          <p:nvPr/>
        </p:nvSpPr>
        <p:spPr>
          <a:xfrm>
            <a:off x="421848" y="182254"/>
            <a:ext cx="8172597" cy="830997"/>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The heart has a system of valves that, if functioning properly, permit the blood to flow only in the correct direction. </a:t>
            </a:r>
            <a:endParaRPr lang="ar-SA" sz="2400" b="1" dirty="0">
              <a:latin typeface="Times New Roman" panose="02020603050405020304" pitchFamily="18" charset="0"/>
              <a:cs typeface="Times New Roman" panose="02020603050405020304" pitchFamily="18" charset="0"/>
            </a:endParaRPr>
          </a:p>
        </p:txBody>
      </p:sp>
      <p:sp>
        <p:nvSpPr>
          <p:cNvPr id="5" name="مستطيل 4"/>
          <p:cNvSpPr/>
          <p:nvPr/>
        </p:nvSpPr>
        <p:spPr>
          <a:xfrm>
            <a:off x="448750" y="5429250"/>
            <a:ext cx="7937778" cy="830997"/>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If these valves become diseased and do not open or close, properly the pumping of the blood becomes inefficient. </a:t>
            </a:r>
          </a:p>
        </p:txBody>
      </p:sp>
      <p:pic>
        <p:nvPicPr>
          <p:cNvPr id="6" name="صورة 5"/>
          <p:cNvPicPr>
            <a:picLocks noChangeAspect="1"/>
          </p:cNvPicPr>
          <p:nvPr/>
        </p:nvPicPr>
        <p:blipFill>
          <a:blip r:embed="rId2"/>
          <a:stretch>
            <a:fillRect/>
          </a:stretch>
        </p:blipFill>
        <p:spPr>
          <a:xfrm>
            <a:off x="1595437" y="1428750"/>
            <a:ext cx="5953125" cy="4000500"/>
          </a:xfrm>
          <a:prstGeom prst="rect">
            <a:avLst/>
          </a:prstGeom>
        </p:spPr>
      </p:pic>
    </p:spTree>
    <p:extLst>
      <p:ext uri="{BB962C8B-B14F-4D97-AF65-F5344CB8AC3E}">
        <p14:creationId xmlns:p14="http://schemas.microsoft.com/office/powerpoint/2010/main" val="5150887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8|2.3|3.6|0.9|0.4"/>
</p:tagLst>
</file>

<file path=ppt/tags/tag10.xml><?xml version="1.0" encoding="utf-8"?>
<p:tagLst xmlns:a="http://schemas.openxmlformats.org/drawingml/2006/main" xmlns:r="http://schemas.openxmlformats.org/officeDocument/2006/relationships" xmlns:p="http://schemas.openxmlformats.org/presentationml/2006/main">
  <p:tag name="TIMING" val="|2.5"/>
</p:tagLst>
</file>

<file path=ppt/tags/tag2.xml><?xml version="1.0" encoding="utf-8"?>
<p:tagLst xmlns:a="http://schemas.openxmlformats.org/drawingml/2006/main" xmlns:r="http://schemas.openxmlformats.org/officeDocument/2006/relationships" xmlns:p="http://schemas.openxmlformats.org/presentationml/2006/main">
  <p:tag name="TIMING" val="|6.1|6|3.1|3.9"/>
</p:tagLst>
</file>

<file path=ppt/tags/tag3.xml><?xml version="1.0" encoding="utf-8"?>
<p:tagLst xmlns:a="http://schemas.openxmlformats.org/drawingml/2006/main" xmlns:r="http://schemas.openxmlformats.org/officeDocument/2006/relationships" xmlns:p="http://schemas.openxmlformats.org/presentationml/2006/main">
  <p:tag name="TIMING" val="|8.1|57.6|103.1"/>
</p:tagLst>
</file>

<file path=ppt/tags/tag4.xml><?xml version="1.0" encoding="utf-8"?>
<p:tagLst xmlns:a="http://schemas.openxmlformats.org/drawingml/2006/main" xmlns:r="http://schemas.openxmlformats.org/officeDocument/2006/relationships" xmlns:p="http://schemas.openxmlformats.org/presentationml/2006/main">
  <p:tag name="TIMING" val="|12.9|8.1|14.2|61.6|10.3|123.2"/>
</p:tagLst>
</file>

<file path=ppt/tags/tag5.xml><?xml version="1.0" encoding="utf-8"?>
<p:tagLst xmlns:a="http://schemas.openxmlformats.org/drawingml/2006/main" xmlns:r="http://schemas.openxmlformats.org/officeDocument/2006/relationships" xmlns:p="http://schemas.openxmlformats.org/presentationml/2006/main">
  <p:tag name="TIMING" val="|6.9|7.8"/>
</p:tagLst>
</file>

<file path=ppt/tags/tag6.xml><?xml version="1.0" encoding="utf-8"?>
<p:tagLst xmlns:a="http://schemas.openxmlformats.org/drawingml/2006/main" xmlns:r="http://schemas.openxmlformats.org/officeDocument/2006/relationships" xmlns:p="http://schemas.openxmlformats.org/presentationml/2006/main">
  <p:tag name="TIMING" val="|45|128.2"/>
</p:tagLst>
</file>

<file path=ppt/tags/tag7.xml><?xml version="1.0" encoding="utf-8"?>
<p:tagLst xmlns:a="http://schemas.openxmlformats.org/drawingml/2006/main" xmlns:r="http://schemas.openxmlformats.org/officeDocument/2006/relationships" xmlns:p="http://schemas.openxmlformats.org/presentationml/2006/main">
  <p:tag name="TIMING" val="|102.9"/>
</p:tagLst>
</file>

<file path=ppt/tags/tag8.xml><?xml version="1.0" encoding="utf-8"?>
<p:tagLst xmlns:a="http://schemas.openxmlformats.org/drawingml/2006/main" xmlns:r="http://schemas.openxmlformats.org/officeDocument/2006/relationships" xmlns:p="http://schemas.openxmlformats.org/presentationml/2006/main">
  <p:tag name="TIMING" val="|3.6|67.1"/>
</p:tagLst>
</file>

<file path=ppt/tags/tag9.xml><?xml version="1.0" encoding="utf-8"?>
<p:tagLst xmlns:a="http://schemas.openxmlformats.org/drawingml/2006/main" xmlns:r="http://schemas.openxmlformats.org/officeDocument/2006/relationships" xmlns:p="http://schemas.openxmlformats.org/presentationml/2006/main">
  <p:tag name="TIMING" val="|23.2|168.3|2.9"/>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3748</TotalTime>
  <Words>2191</Words>
  <Application>Microsoft Office PowerPoint</Application>
  <PresentationFormat>عرض على الشاشة (4:3)</PresentationFormat>
  <Paragraphs>232</Paragraphs>
  <Slides>35</Slides>
  <Notes>1</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35</vt:i4>
      </vt:variant>
    </vt:vector>
  </HeadingPairs>
  <TitlesOfParts>
    <vt:vector size="41" baseType="lpstr">
      <vt:lpstr>Arial</vt:lpstr>
      <vt:lpstr>Calibri</vt:lpstr>
      <vt:lpstr>Cambria Math</vt:lpstr>
      <vt:lpstr>Symbol</vt:lpstr>
      <vt:lpstr>Times New Roman</vt:lpstr>
      <vt:lpstr>سمة Office</vt:lpstr>
      <vt:lpstr>L8 Physics of  the cardiovascular system</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of  the cardiovascular system</dc:title>
  <dc:creator>user</dc:creator>
  <cp:lastModifiedBy>ahmed ali</cp:lastModifiedBy>
  <cp:revision>194</cp:revision>
  <dcterms:created xsi:type="dcterms:W3CDTF">2015-10-03T17:20:06Z</dcterms:created>
  <dcterms:modified xsi:type="dcterms:W3CDTF">2022-02-05T05:53:50Z</dcterms:modified>
</cp:coreProperties>
</file>